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96" r:id="rId2"/>
    <p:sldId id="771" r:id="rId3"/>
    <p:sldId id="783" r:id="rId4"/>
    <p:sldId id="784" r:id="rId5"/>
    <p:sldId id="808" r:id="rId6"/>
    <p:sldId id="809" r:id="rId7"/>
    <p:sldId id="810" r:id="rId8"/>
    <p:sldId id="811" r:id="rId9"/>
    <p:sldId id="785" r:id="rId10"/>
    <p:sldId id="773" r:id="rId11"/>
    <p:sldId id="786" r:id="rId12"/>
    <p:sldId id="787" r:id="rId13"/>
    <p:sldId id="788" r:id="rId14"/>
    <p:sldId id="789" r:id="rId15"/>
    <p:sldId id="790" r:id="rId16"/>
    <p:sldId id="791" r:id="rId17"/>
    <p:sldId id="713" r:id="rId18"/>
    <p:sldId id="705" r:id="rId19"/>
    <p:sldId id="792" r:id="rId20"/>
    <p:sldId id="793" r:id="rId21"/>
    <p:sldId id="794" r:id="rId22"/>
    <p:sldId id="795" r:id="rId23"/>
    <p:sldId id="748" r:id="rId24"/>
    <p:sldId id="749" r:id="rId25"/>
    <p:sldId id="750" r:id="rId26"/>
    <p:sldId id="714" r:id="rId27"/>
    <p:sldId id="719" r:id="rId28"/>
    <p:sldId id="796" r:id="rId29"/>
    <p:sldId id="746" r:id="rId30"/>
    <p:sldId id="747" r:id="rId31"/>
    <p:sldId id="799" r:id="rId32"/>
    <p:sldId id="817" r:id="rId33"/>
    <p:sldId id="818" r:id="rId34"/>
    <p:sldId id="819" r:id="rId35"/>
    <p:sldId id="820" r:id="rId36"/>
    <p:sldId id="812" r:id="rId37"/>
    <p:sldId id="774" r:id="rId38"/>
    <p:sldId id="777" r:id="rId39"/>
    <p:sldId id="778" r:id="rId40"/>
    <p:sldId id="779" r:id="rId41"/>
    <p:sldId id="780" r:id="rId42"/>
    <p:sldId id="797" r:id="rId43"/>
    <p:sldId id="798" r:id="rId44"/>
    <p:sldId id="729" r:id="rId45"/>
    <p:sldId id="716" r:id="rId46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99"/>
    <a:srgbClr val="3366CC"/>
    <a:srgbClr val="CC3300"/>
    <a:srgbClr val="FF0000"/>
    <a:srgbClr val="0066CC"/>
    <a:srgbClr val="FFFF66"/>
    <a:srgbClr val="EAEAEA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4932" autoAdjust="0"/>
    <p:restoredTop sz="90434" autoAdjust="0"/>
  </p:normalViewPr>
  <p:slideViewPr>
    <p:cSldViewPr>
      <p:cViewPr>
        <p:scale>
          <a:sx n="100" d="100"/>
          <a:sy n="100" d="100"/>
        </p:scale>
        <p:origin x="-700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86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2018/7/11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xmlns="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86%B1%E5%B8%B6" TargetMode="External"/><Relationship Id="rId13" Type="http://schemas.openxmlformats.org/officeDocument/2006/relationships/hyperlink" Target="https://zh.wikipedia.org/wiki/%E8%8D%89%E6%9C%AC%E6%A4%8D%E7%89%A9" TargetMode="External"/><Relationship Id="rId3" Type="http://schemas.openxmlformats.org/officeDocument/2006/relationships/hyperlink" Target="https://zh.wikipedia.org/wiki/%E5%A4%A7%E6%88%9F%E7%A7%91" TargetMode="External"/><Relationship Id="rId7" Type="http://schemas.openxmlformats.org/officeDocument/2006/relationships/hyperlink" Target="https://zh.wikipedia.org/wiki/%E7%BE%8E%E6%B4%B2" TargetMode="External"/><Relationship Id="rId12" Type="http://schemas.openxmlformats.org/officeDocument/2006/relationships/hyperlink" Target="https://zh.wikipedia.org/wiki/%E5%A4%9A%E5%B9%B4%E7%94%9F" TargetMode="External"/><Relationship Id="rId2" Type="http://schemas.openxmlformats.org/officeDocument/2006/relationships/slide" Target="../slides/slide25.xml"/><Relationship Id="rId16" Type="http://schemas.openxmlformats.org/officeDocument/2006/relationships/hyperlink" Target="https://zh.wikipedia.org/wiki/%E5%96%AC%E6%9C%A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9%9D%9E%E6%B4%B2" TargetMode="External"/><Relationship Id="rId11" Type="http://schemas.openxmlformats.org/officeDocument/2006/relationships/hyperlink" Target="https://zh.wikipedia.org/wiki/%E4%B8%80%E5%B9%B4%E7%94%9F" TargetMode="External"/><Relationship Id="rId5" Type="http://schemas.openxmlformats.org/officeDocument/2006/relationships/hyperlink" Target="https://zh.wikipedia.org/w/index.php?title=%E7%87%88%E5%8F%B0%E8%8D%89&amp;action=edit&amp;redlink=1" TargetMode="External"/><Relationship Id="rId15" Type="http://schemas.openxmlformats.org/officeDocument/2006/relationships/hyperlink" Target="https://zh.wikipedia.org/wiki/%E7%81%8C%E6%9C%A8" TargetMode="External"/><Relationship Id="rId10" Type="http://schemas.openxmlformats.org/officeDocument/2006/relationships/hyperlink" Target="https://zh.wikipedia.org/wiki/%E6%B8%A9%E5%B8%A6" TargetMode="External"/><Relationship Id="rId4" Type="http://schemas.openxmlformats.org/officeDocument/2006/relationships/hyperlink" Target="https://zh.wikipedia.org/wiki/%E4%B8%80%E5%93%81%E7%B4%85" TargetMode="External"/><Relationship Id="rId9" Type="http://schemas.openxmlformats.org/officeDocument/2006/relationships/hyperlink" Target="https://zh.wikipedia.org/wiki/%E4%BA%9E%E7%86%B1%E5%B8%B6" TargetMode="External"/><Relationship Id="rId14" Type="http://schemas.openxmlformats.org/officeDocument/2006/relationships/hyperlink" Target="https://zh.wikipedia.org/wiki/%E6%9C%A8%E6%9C%AC%E6%A4%8D%E7%89%A9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认定了</a:t>
            </a:r>
            <a:r>
              <a:rPr lang="en-US" altLang="zh-CN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个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3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21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大戟属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，又称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翡翠塔属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3" tooltip="大戟科"/>
              </a:rPr>
              <a:t>大戟科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植物的一个属，包括了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2160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多种不同种类的植物，当中有些比较常见的，例如：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 tooltip="一品红"/>
              </a:rPr>
              <a:t>一品红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5" tooltip="灯台草（页面不存在）"/>
              </a:rPr>
              <a:t>灯台草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等。大戟属植物是现时地球上其中一种生长范围极广的植物种属，主要在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6" tooltip="非洲"/>
              </a:rPr>
              <a:t>非洲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7" tooltip="美洲"/>
              </a:rPr>
              <a:t>美洲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8" tooltip="热带"/>
              </a:rPr>
              <a:t>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9" tooltip="亚热带"/>
              </a:rPr>
              <a:t>亚热带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地区生长，但在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0" tooltip="温带"/>
              </a:rPr>
              <a:t>温带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亦有发现。生长年期有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1" tooltip="一年生"/>
              </a:rPr>
              <a:t>一年生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或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2" tooltip="多年生"/>
              </a:rPr>
              <a:t>多年生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3" tooltip="草本植物"/>
              </a:rPr>
              <a:t>草本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4" tooltip="木本植物"/>
              </a:rPr>
              <a:t>木本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5" tooltip="灌木"/>
              </a:rPr>
              <a:t>灌木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6" tooltip="乔木"/>
              </a:rPr>
              <a:t>乔木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，而且都有树液。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仙人掌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zh-CN" altLang="en-US" smtClean="0"/>
              <a:t>实时事件检测与分析系统</a:t>
            </a:r>
            <a:r>
              <a:rPr lang="en-US" altLang="zh-CN" smtClean="0"/>
              <a:t>Ring</a:t>
            </a:r>
            <a:br>
              <a:rPr lang="en-US" altLang="zh-CN" smtClean="0"/>
            </a:br>
            <a:r>
              <a:rPr lang="zh-CN" altLang="en-US" smtClean="0"/>
              <a:t>事件检测，事件演化，热点词排行榜、微博统计</a:t>
            </a:r>
            <a:r>
              <a:rPr lang="en-US" altLang="zh-CN" smtClean="0"/>
              <a:t>(</a:t>
            </a:r>
            <a:r>
              <a:rPr lang="zh-CN" altLang="en-US" smtClean="0"/>
              <a:t>统计每天的微博数量、某类型微博数量、微博类型所占比例圆饼图</a:t>
            </a:r>
            <a:r>
              <a:rPr lang="en-US" altLang="zh-CN" smtClean="0"/>
              <a:t>)</a:t>
            </a:r>
            <a:r>
              <a:rPr lang="zh-CN" altLang="en-US" smtClean="0"/>
              <a:t>、人物事件库、用户分析（用户的相关微博、社交圈、核心朋友圈、标签）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微博人物画像系统</a:t>
            </a:r>
            <a:r>
              <a:rPr lang="en-US" altLang="zh-CN" smtClean="0"/>
              <a:t>--</a:t>
            </a:r>
            <a:r>
              <a:rPr lang="zh-CN" altLang="en-US" smtClean="0"/>
              <a:t>信息安全管理中心（吴老师）</a:t>
            </a:r>
            <a:br>
              <a:rPr lang="zh-CN" altLang="en-US" smtClean="0"/>
            </a:br>
            <a:r>
              <a:rPr lang="zh-CN" altLang="en-US" smtClean="0"/>
              <a:t>个人多维画像、社交分析（从图上看是根某用户相关的社交用户）、群体迁徙分析</a:t>
            </a:r>
            <a:r>
              <a:rPr lang="en-US" altLang="zh-CN" smtClean="0"/>
              <a:t>(</a:t>
            </a:r>
            <a:r>
              <a:rPr lang="zh-CN" altLang="en-US" smtClean="0"/>
              <a:t>没看明白</a:t>
            </a:r>
            <a:r>
              <a:rPr lang="en-US" altLang="zh-CN" smtClean="0"/>
              <a:t>)</a:t>
            </a:r>
            <a:r>
              <a:rPr lang="zh-CN" altLang="en-US" smtClean="0"/>
              <a:t>、群体情绪监测</a:t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20349E2-809F-435A-A538-77FBCEC69A85}" type="slidenum">
              <a:rPr lang="zh-CN" altLang="en-US" smtClean="0"/>
              <a:pPr/>
              <a:t>38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ea typeface="Arial Unicode MS" pitchFamily="34" charset="-122"/>
                <a:cs typeface="Arial Unicode MS" pitchFamily="34" charset="-122"/>
              </a:rPr>
              <a:t>预测是一门发展中的科学，需要均衡机器学习等人工智能方法和人的因素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gif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9.png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1.jpe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12" Type="http://schemas.openxmlformats.org/officeDocument/2006/relationships/image" Target="../media/image50.jpeg"/><Relationship Id="rId2" Type="http://schemas.openxmlformats.org/officeDocument/2006/relationships/image" Target="../media/image9.png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11" Type="http://schemas.openxmlformats.org/officeDocument/2006/relationships/image" Target="../media/image49.jpeg"/><Relationship Id="rId5" Type="http://schemas.openxmlformats.org/officeDocument/2006/relationships/image" Target="../media/image43.jpeg"/><Relationship Id="rId15" Type="http://schemas.openxmlformats.org/officeDocument/2006/relationships/image" Target="../media/image53.png"/><Relationship Id="rId10" Type="http://schemas.openxmlformats.org/officeDocument/2006/relationships/image" Target="../media/image48.jpeg"/><Relationship Id="rId4" Type="http://schemas.openxmlformats.org/officeDocument/2006/relationships/image" Target="../media/image42.png"/><Relationship Id="rId9" Type="http://schemas.openxmlformats.org/officeDocument/2006/relationships/image" Target="../media/image47.jpeg"/><Relationship Id="rId14" Type="http://schemas.openxmlformats.org/officeDocument/2006/relationships/image" Target="../media/image5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jpeg"/><Relationship Id="rId4" Type="http://schemas.openxmlformats.org/officeDocument/2006/relationships/image" Target="../media/image63.jpeg"/><Relationship Id="rId9" Type="http://schemas.openxmlformats.org/officeDocument/2006/relationships/image" Target="../media/image6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jpeg"/><Relationship Id="rId9" Type="http://schemas.openxmlformats.org/officeDocument/2006/relationships/image" Target="../media/image8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image" Target="../media/image3.png"/><Relationship Id="rId7" Type="http://schemas.openxmlformats.org/officeDocument/2006/relationships/image" Target="../media/image117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Relationship Id="rId9" Type="http://schemas.openxmlformats.org/officeDocument/2006/relationships/image" Target="../media/image11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9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362476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32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大数据近似计算</a:t>
            </a:r>
            <a:endParaRPr lang="en-US" altLang="zh-CN" sz="4400" b="1" dirty="0" smtClean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5443558"/>
            <a:ext cx="4427099" cy="914400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952" y="5443558"/>
            <a:ext cx="344417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TrainingTime-Graph-171019-r01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14842" y="1285860"/>
            <a:ext cx="3500430" cy="1917458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13368" y="4300561"/>
            <a:ext cx="3887788" cy="248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142844" y="928670"/>
            <a:ext cx="8786874" cy="3801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过去</a:t>
            </a:r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5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年大数据的研究，已经产生了重大突破，并在部分领域取得良好的应用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计算基础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：云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计算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、深度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学习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感知处理的角度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：深度学习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知识组织与管理：知识图谱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ts val="3000"/>
              </a:spcBef>
              <a:buFont typeface="Wingdings" pitchFamily="2" charset="2"/>
              <a:buBlip>
                <a:blip r:embed="rId5"/>
              </a:buBlip>
            </a:pP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基于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数据产生知识的问答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r>
              <a:rPr lang="en-US" altLang="zh-CN" sz="2000" dirty="0">
                <a:latin typeface="黑体" pitchFamily="49" charset="-122"/>
                <a:ea typeface="黑体" pitchFamily="49" charset="-122"/>
              </a:rPr>
              <a:t>Watson </a:t>
            </a:r>
            <a:r>
              <a:rPr lang="en-US" altLang="zh-CN" sz="2000" dirty="0" err="1">
                <a:latin typeface="黑体" pitchFamily="49" charset="-122"/>
                <a:ea typeface="黑体" pitchFamily="49" charset="-122"/>
              </a:rPr>
              <a:t>DeepQA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：智能搜索</a:t>
            </a:r>
            <a:r>
              <a:rPr lang="en-US" altLang="zh-CN" sz="2000" dirty="0">
                <a:latin typeface="黑体" pitchFamily="49" charset="-122"/>
                <a:ea typeface="黑体" pitchFamily="49" charset="-122"/>
                <a:sym typeface="Wingdings" pitchFamily="2" charset="2"/>
              </a:rPr>
              <a:t></a:t>
            </a: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知识</a:t>
            </a:r>
            <a:r>
              <a:rPr lang="zh-CN" altLang="en-US" sz="2000" dirty="0" smtClean="0">
                <a:latin typeface="黑体" pitchFamily="49" charset="-122"/>
                <a:ea typeface="黑体" pitchFamily="49" charset="-122"/>
              </a:rPr>
              <a:t>引擎</a:t>
            </a:r>
            <a:endParaRPr lang="en-US" altLang="zh-CN" sz="2000" dirty="0" smtClean="0">
              <a:latin typeface="黑体" pitchFamily="49" charset="-122"/>
              <a:ea typeface="黑体" pitchFamily="49" charset="-122"/>
            </a:endParaRPr>
          </a:p>
          <a:p>
            <a:pPr marL="628650" lvl="1" indent="-342900">
              <a:spcBef>
                <a:spcPct val="20000"/>
              </a:spcBef>
              <a:buBlip>
                <a:blip r:embed="rId5"/>
              </a:buBlip>
            </a:pP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Apple </a:t>
            </a:r>
            <a:r>
              <a:rPr lang="en-US" altLang="zh-CN" sz="2000" dirty="0" err="1" smtClean="0">
                <a:latin typeface="黑体" pitchFamily="49" charset="-122"/>
                <a:ea typeface="黑体" pitchFamily="49" charset="-122"/>
              </a:rPr>
              <a:t>Siri</a:t>
            </a:r>
            <a:r>
              <a:rPr lang="en-US" altLang="zh-CN" sz="2000" dirty="0" smtClean="0">
                <a:latin typeface="黑体" pitchFamily="49" charset="-122"/>
                <a:ea typeface="黑体" pitchFamily="49" charset="-122"/>
              </a:rPr>
              <a:t> &amp; Wolfram Alpha</a:t>
            </a:r>
            <a:endParaRPr lang="zh-CN" altLang="en-US" sz="2400" dirty="0" smtClean="0">
              <a:latin typeface="黑体" pitchFamily="49" charset="-122"/>
              <a:ea typeface="黑体" pitchFamily="49" charset="-122"/>
            </a:endParaRPr>
          </a:p>
          <a:p>
            <a:pPr marL="628650" indent="-342900">
              <a:spcBef>
                <a:spcPct val="20000"/>
              </a:spcBef>
              <a:buFont typeface="Wingdings" pitchFamily="2" charset="2"/>
              <a:buBlip>
                <a:blip r:embed="rId5"/>
              </a:buBlip>
            </a:pP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20" y="4387873"/>
            <a:ext cx="3887787" cy="2398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4" descr="Image result for alphago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643834" y="1357298"/>
            <a:ext cx="1357322" cy="1869890"/>
          </a:xfrm>
          <a:prstGeom prst="rect">
            <a:avLst/>
          </a:prstGeom>
          <a:noFill/>
        </p:spPr>
      </p:pic>
      <p:sp>
        <p:nvSpPr>
          <p:cNvPr id="12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</a:t>
            </a: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数据的研究与应用：取得重大突破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57844" y="3500438"/>
            <a:ext cx="3643312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57158" y="3409973"/>
            <a:ext cx="8501122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357158" y="909643"/>
            <a:ext cx="8501122" cy="242117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just"/>
            <a:endParaRPr lang="en-US" sz="2000" dirty="0" smtClean="0">
              <a:solidFill>
                <a:schemeClr val="bg1"/>
              </a:solidFill>
            </a:endParaRPr>
          </a:p>
          <a:p>
            <a:pPr algn="just"/>
            <a:r>
              <a:rPr lang="en-US" sz="2000" dirty="0" smtClean="0">
                <a:solidFill>
                  <a:schemeClr val="bg1"/>
                </a:solidFill>
              </a:rPr>
              <a:t>On July 29, 2016, IBM and </a:t>
            </a:r>
            <a:r>
              <a:rPr lang="en-US" sz="2000" dirty="0" err="1" smtClean="0">
                <a:solidFill>
                  <a:schemeClr val="bg1"/>
                </a:solidFill>
              </a:rPr>
              <a:t>Manipal</a:t>
            </a:r>
            <a:r>
              <a:rPr lang="en-US" sz="2000" dirty="0" smtClean="0">
                <a:solidFill>
                  <a:schemeClr val="bg1"/>
                </a:solidFill>
              </a:rPr>
              <a:t> Hospitals(a leading hospital chain in India), announced launch of </a:t>
            </a:r>
            <a:r>
              <a:rPr lang="en-US" sz="2000" b="1" dirty="0" smtClean="0">
                <a:solidFill>
                  <a:schemeClr val="bg1"/>
                </a:solidFill>
              </a:rPr>
              <a:t>IBM Watson </a:t>
            </a:r>
            <a:r>
              <a:rPr lang="en-US" sz="2000" dirty="0" smtClean="0">
                <a:solidFill>
                  <a:schemeClr val="bg1"/>
                </a:solidFill>
              </a:rPr>
              <a:t>for Oncology, for cancer patients. This product provides information and insights to physicians and cancer patients to help them identify personalized, evidence-based cancer care options. </a:t>
            </a:r>
          </a:p>
          <a:p>
            <a:pPr algn="just"/>
            <a:endParaRPr lang="en-US" sz="2000" baseline="30000" dirty="0" smtClean="0">
              <a:solidFill>
                <a:schemeClr val="bg1"/>
              </a:solidFill>
            </a:endParaRPr>
          </a:p>
          <a:p>
            <a:pPr algn="just"/>
            <a:r>
              <a:rPr lang="en-US" altLang="zh-CN" dirty="0" smtClean="0">
                <a:solidFill>
                  <a:schemeClr val="bg1"/>
                </a:solidFill>
              </a:rPr>
              <a:t>https://watsononcology.manipalhospitals.com/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3168650" y="1235094"/>
            <a:ext cx="2736850" cy="763588"/>
            <a:chOff x="0" y="0"/>
            <a:chExt cx="2736304" cy="763954"/>
          </a:xfrm>
        </p:grpSpPr>
        <p:sp>
          <p:nvSpPr>
            <p:cNvPr id="6" name="圆角矩形 10"/>
            <p:cNvSpPr>
              <a:spLocks noChangeArrowheads="1"/>
            </p:cNvSpPr>
            <p:nvPr/>
          </p:nvSpPr>
          <p:spPr bwMode="auto">
            <a:xfrm>
              <a:off x="0" y="0"/>
              <a:ext cx="273630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大数据处理改变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经济和社会方式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6148" y="134124"/>
              <a:ext cx="612068" cy="527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8" name="下箭头 12"/>
          <p:cNvSpPr>
            <a:spLocks noChangeArrowheads="1"/>
          </p:cNvSpPr>
          <p:nvPr/>
        </p:nvSpPr>
        <p:spPr bwMode="auto">
          <a:xfrm rot="-5400000">
            <a:off x="2605882" y="1366063"/>
            <a:ext cx="503237" cy="530225"/>
          </a:xfrm>
          <a:prstGeom prst="downArrow">
            <a:avLst>
              <a:gd name="adj1" fmla="val 50000"/>
              <a:gd name="adj2" fmla="val 50028"/>
            </a:avLst>
          </a:prstGeom>
          <a:solidFill>
            <a:srgbClr val="E46C0A"/>
          </a:solidFill>
          <a:ln w="9525">
            <a:solidFill>
              <a:srgbClr val="292989"/>
            </a:solidFill>
            <a:miter lim="800000"/>
            <a:headEnd/>
            <a:tailEnd/>
          </a:ln>
        </p:spPr>
        <p:txBody>
          <a:bodyPr rot="10800000"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9" name="标题 1"/>
          <p:cNvSpPr>
            <a:spLocks noChangeArrowheads="1"/>
          </p:cNvSpPr>
          <p:nvPr/>
        </p:nvSpPr>
        <p:spPr bwMode="auto">
          <a:xfrm>
            <a:off x="179388" y="66694"/>
            <a:ext cx="8686800" cy="774700"/>
          </a:xfrm>
          <a:prstGeom prst="rect">
            <a:avLst/>
          </a:prstGeom>
          <a:noFill/>
          <a:ln>
            <a:noFill/>
            <a:miter lim="800000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marL="914400" indent="-914400" eaLnBrk="0" hangingPunct="0">
              <a:buFont typeface="Arial" panose="020B0604020202020204" pitchFamily="34" charset="0"/>
              <a:buNone/>
              <a:defRPr/>
            </a:pPr>
            <a:r>
              <a:rPr lang="zh-CN" altLang="en-US" sz="3600" b="1" dirty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  <a:sym typeface="黑体" panose="02010609060101010101" pitchFamily="49" charset="-122"/>
              </a:rPr>
              <a:t>大数据的科学价值：发现计算的规律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  <a:cs typeface="+mj-cs"/>
              <a:sym typeface="黑体" panose="02010609060101010101" pitchFamily="49" charset="-122"/>
            </a:endParaRPr>
          </a:p>
        </p:txBody>
      </p:sp>
      <p:sp>
        <p:nvSpPr>
          <p:cNvPr id="10" name="圆角矩形 18"/>
          <p:cNvSpPr>
            <a:spLocks noChangeArrowheads="1"/>
          </p:cNvSpPr>
          <p:nvPr/>
        </p:nvSpPr>
        <p:spPr bwMode="auto">
          <a:xfrm>
            <a:off x="180975" y="2497157"/>
            <a:ext cx="2797175" cy="1871662"/>
          </a:xfrm>
          <a:prstGeom prst="roundRect">
            <a:avLst>
              <a:gd name="adj" fmla="val 7190"/>
            </a:avLst>
          </a:prstGeom>
          <a:solidFill>
            <a:srgbClr val="FFFF99"/>
          </a:solidFill>
          <a:ln w="38100">
            <a:solidFill>
              <a:srgbClr val="E36C09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1: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抽样与全样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量大、快变，数据统计特征分布不均匀，传统方法不适用－ “尝菜”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从无序数据到信息关联</a:t>
            </a:r>
          </a:p>
        </p:txBody>
      </p:sp>
      <p:sp>
        <p:nvSpPr>
          <p:cNvPr id="11" name="圆角矩形 19"/>
          <p:cNvSpPr>
            <a:spLocks noChangeArrowheads="1"/>
          </p:cNvSpPr>
          <p:nvPr/>
        </p:nvSpPr>
        <p:spPr bwMode="auto">
          <a:xfrm>
            <a:off x="3046413" y="2497157"/>
            <a:ext cx="2897187" cy="1871662"/>
          </a:xfrm>
          <a:prstGeom prst="roundRect">
            <a:avLst>
              <a:gd name="adj" fmla="val 7190"/>
            </a:avLst>
          </a:prstGeom>
          <a:solidFill>
            <a:srgbClr val="FFFFCC"/>
          </a:solid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2:</a:t>
            </a:r>
            <a:r>
              <a: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精确与非精确</a:t>
            </a:r>
            <a:endParaRPr lang="en-US" altLang="zh-CN" sz="200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精确性不再是绝对追求目标，需对宏观趋势给出快速预测－买鞋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从信息关联到知识图谱</a:t>
            </a:r>
            <a:endParaRPr lang="zh-CN" altLang="en-US" sz="280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12" name="圆角矩形 20" descr="羊皮纸"/>
          <p:cNvSpPr>
            <a:spLocks noChangeArrowheads="1"/>
          </p:cNvSpPr>
          <p:nvPr/>
        </p:nvSpPr>
        <p:spPr bwMode="auto">
          <a:xfrm>
            <a:off x="6011863" y="2497157"/>
            <a:ext cx="2773362" cy="1871662"/>
          </a:xfrm>
          <a:prstGeom prst="roundRect">
            <a:avLst>
              <a:gd name="adj" fmla="val 719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ts val="8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3: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因果与关联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仅需知其然，有时无需知其所有然，用于发现事实、预测未来－医学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形成关联网谱</a:t>
            </a:r>
          </a:p>
        </p:txBody>
      </p:sp>
      <p:sp>
        <p:nvSpPr>
          <p:cNvPr id="13" name="圆角矩形 24"/>
          <p:cNvSpPr>
            <a:spLocks noChangeArrowheads="1"/>
          </p:cNvSpPr>
          <p:nvPr/>
        </p:nvSpPr>
        <p:spPr bwMode="auto">
          <a:xfrm>
            <a:off x="487363" y="1476394"/>
            <a:ext cx="615950" cy="554038"/>
          </a:xfrm>
          <a:prstGeom prst="roundRect">
            <a:avLst>
              <a:gd name="adj" fmla="val 1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grpSp>
        <p:nvGrpSpPr>
          <p:cNvPr id="3" name="组合 22"/>
          <p:cNvGrpSpPr>
            <a:grpSpLocks/>
          </p:cNvGrpSpPr>
          <p:nvPr/>
        </p:nvGrpSpPr>
        <p:grpSpPr bwMode="auto">
          <a:xfrm>
            <a:off x="5956300" y="1235094"/>
            <a:ext cx="2828925" cy="765175"/>
            <a:chOff x="0" y="0"/>
            <a:chExt cx="2828954" cy="763954"/>
          </a:xfrm>
        </p:grpSpPr>
        <p:grpSp>
          <p:nvGrpSpPr>
            <p:cNvPr id="5" name="组合 6"/>
            <p:cNvGrpSpPr>
              <a:grpSpLocks/>
            </p:cNvGrpSpPr>
            <p:nvPr/>
          </p:nvGrpSpPr>
          <p:grpSpPr bwMode="auto">
            <a:xfrm>
              <a:off x="596706" y="0"/>
              <a:ext cx="2232248" cy="763954"/>
              <a:chOff x="0" y="0"/>
              <a:chExt cx="2232248" cy="763954"/>
            </a:xfrm>
          </p:grpSpPr>
          <p:sp>
            <p:nvSpPr>
              <p:cNvPr id="17" name="圆角矩形 2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2232248" cy="763954"/>
              </a:xfrm>
              <a:prstGeom prst="roundRect">
                <a:avLst>
                  <a:gd name="adj" fmla="val 7190"/>
                </a:avLst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57150" cmpd="thickThin">
                <a:solidFill>
                  <a:srgbClr val="632523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>
                  <a:buFont typeface="Arial" pitchFamily="34" charset="0"/>
                  <a:buNone/>
                </a:pPr>
                <a:r>
                  <a:rPr lang="zh-CN" altLang="en-US" sz="24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</a:t>
                </a: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大数据处理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  <a:p>
                <a:pPr algn="ctr">
                  <a:buFont typeface="Arial" pitchFamily="34" charset="0"/>
                  <a:buNone/>
                </a:pPr>
                <a:r>
                  <a:rPr lang="zh-CN" altLang="en-US" sz="200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  <a:sym typeface="宋体" pitchFamily="2" charset="-122"/>
                  </a:rPr>
                  <a:t>   影响计算理论</a:t>
                </a:r>
                <a:endParaRPr lang="en-US" altLang="zh-CN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宋体" pitchFamily="2" charset="-122"/>
                </a:endParaRPr>
              </a:p>
            </p:txBody>
          </p:sp>
          <p:pic>
            <p:nvPicPr>
              <p:cNvPr id="18" name="Picture 2" descr="http://t1.gstatic.com/images?q=tbn:ANd9GcT_4p5NiV6CgqqF-eo7NDdq4of5U5S-A9kGc3WGB-LCMJYUROFj8Q"/>
              <p:cNvPicPr>
                <a:picLocks noChangeAspect="1" noChangeArrowheads="1"/>
              </p:cNvPicPr>
              <p:nvPr/>
            </p:nvPicPr>
            <p:blipFill>
              <a:blip r:embed="rId5"/>
              <a:srcRect l="19124" r="22803"/>
              <a:stretch>
                <a:fillRect/>
              </a:stretch>
            </p:blipFill>
            <p:spPr bwMode="auto">
              <a:xfrm flipH="1">
                <a:off x="72008" y="87110"/>
                <a:ext cx="432048" cy="565151"/>
              </a:xfrm>
              <a:prstGeom prst="rect">
                <a:avLst/>
              </a:prstGeom>
              <a:solidFill>
                <a:srgbClr val="FFFF99"/>
              </a:solidFill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6" name="下箭头 28"/>
            <p:cNvSpPr>
              <a:spLocks noChangeArrowheads="1"/>
            </p:cNvSpPr>
            <p:nvPr/>
          </p:nvSpPr>
          <p:spPr bwMode="auto">
            <a:xfrm rot="-5400000">
              <a:off x="13238" y="149009"/>
              <a:ext cx="504056" cy="53053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FF99"/>
            </a:solidFill>
            <a:ln w="9525">
              <a:solidFill>
                <a:srgbClr val="292989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宋体" pitchFamily="2" charset="-122"/>
              </a:endParaRPr>
            </a:p>
          </p:txBody>
        </p:sp>
      </p:grpSp>
      <p:grpSp>
        <p:nvGrpSpPr>
          <p:cNvPr id="14" name="组合 21"/>
          <p:cNvGrpSpPr>
            <a:grpSpLocks/>
          </p:cNvGrpSpPr>
          <p:nvPr/>
        </p:nvGrpSpPr>
        <p:grpSpPr bwMode="auto">
          <a:xfrm>
            <a:off x="180975" y="1228744"/>
            <a:ext cx="2339975" cy="763588"/>
            <a:chOff x="0" y="0"/>
            <a:chExt cx="2016224" cy="763954"/>
          </a:xfrm>
        </p:grpSpPr>
        <p:sp>
          <p:nvSpPr>
            <p:cNvPr id="20" name="圆角矩形 31"/>
            <p:cNvSpPr>
              <a:spLocks noChangeArrowheads="1"/>
            </p:cNvSpPr>
            <p:nvPr/>
          </p:nvSpPr>
          <p:spPr bwMode="auto">
            <a:xfrm>
              <a:off x="0" y="0"/>
              <a:ext cx="201622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互联网改变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、  交流方式</a:t>
              </a:r>
              <a:endParaRPr lang="zh-CN" altLang="en-US" sz="2800" b="0">
                <a:latin typeface="Arial" pitchFamily="34" charset="0"/>
                <a:ea typeface="宋体" pitchFamily="2" charset="-122"/>
                <a:sym typeface="Calibri" pitchFamily="34" charset="0"/>
              </a:endParaRPr>
            </a:p>
          </p:txBody>
        </p:sp>
        <p:sp>
          <p:nvSpPr>
            <p:cNvPr id="21" name="圆角矩形 33"/>
            <p:cNvSpPr>
              <a:spLocks noChangeArrowheads="1"/>
            </p:cNvSpPr>
            <p:nvPr/>
          </p:nvSpPr>
          <p:spPr bwMode="auto">
            <a:xfrm>
              <a:off x="83899" y="105428"/>
              <a:ext cx="564173" cy="553097"/>
            </a:xfrm>
            <a:prstGeom prst="roundRect">
              <a:avLst>
                <a:gd name="adj" fmla="val 10000"/>
              </a:avLst>
            </a:prstGeom>
            <a:blipFill dpi="0" rotWithShape="0">
              <a:blip r:embed="rId4"/>
              <a:srcRect/>
              <a:stretch>
                <a:fillRect/>
              </a:stretch>
            </a:blipFill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Calibri" pitchFamily="34" charset="0"/>
              </a:endParaRPr>
            </a:p>
          </p:txBody>
        </p:sp>
      </p:grpSp>
      <p:pic>
        <p:nvPicPr>
          <p:cNvPr id="22" name="Picture 4" descr="http://t0.gstatic.com/images?q=tbn:ANd9GcRFFtu68rvmIdyA3tMBNEwuW_xy1rQAX7pYkDHM383wDs36lA2Jd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02325" y="828694"/>
            <a:ext cx="50800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AutoShape 21"/>
          <p:cNvSpPr>
            <a:spLocks noChangeArrowheads="1"/>
          </p:cNvSpPr>
          <p:nvPr/>
        </p:nvSpPr>
        <p:spPr bwMode="auto">
          <a:xfrm>
            <a:off x="3492500" y="4370407"/>
            <a:ext cx="2089150" cy="431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FF00"/>
          </a:solidFill>
          <a:ln w="603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latin typeface="Rockwell" pitchFamily="18" charset="0"/>
                <a:ea typeface="宋体" pitchFamily="2" charset="-122"/>
                <a:sym typeface="Rockwell" pitchFamily="18" charset="0"/>
              </a:rPr>
              <a:t>？？</a:t>
            </a:r>
            <a:endParaRPr lang="zh-CN" altLang="en-US" sz="2800" b="0">
              <a:latin typeface="Arial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24" name="矩形 11"/>
          <p:cNvSpPr>
            <a:spLocks noChangeArrowheads="1"/>
          </p:cNvSpPr>
          <p:nvPr/>
        </p:nvSpPr>
        <p:spPr bwMode="auto">
          <a:xfrm>
            <a:off x="215900" y="4873644"/>
            <a:ext cx="8604250" cy="1341438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如何理解数据是科学或工程技术？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是否本质上产生新的现象，或只是一种适应过程？</a:t>
            </a:r>
          </a:p>
          <a:p>
            <a:pPr algn="ctr">
              <a:buFont typeface="Arial" pitchFamily="34" charset="0"/>
              <a:buNone/>
            </a:pP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只有掌握规律才能更好理解</a:t>
            </a:r>
            <a:r>
              <a:rPr lang="en-US" altLang="zh-CN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BD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，才能</a:t>
            </a:r>
            <a:r>
              <a:rPr lang="zh-CN" altLang="en-US" sz="2800" b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rPr>
              <a:t>发挥更好价值</a:t>
            </a:r>
            <a:endParaRPr lang="en-US" altLang="zh-CN" sz="2800" b="0">
              <a:solidFill>
                <a:srgbClr val="000000"/>
              </a:solidFill>
              <a:latin typeface="黑体" pitchFamily="49" charset="-122"/>
              <a:ea typeface="黑体" pitchFamily="49" charset="-122"/>
              <a:sym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bldLvl="0" animBg="1" autoUpdateAnimBg="0"/>
      <p:bldP spid="12" grpId="0" bldLvl="0" animBg="1" autoUpdateAnimBg="0"/>
      <p:bldP spid="23" grpId="0" bldLvl="0" animBg="1" autoUpdateAnimBg="0"/>
      <p:bldP spid="24" grpId="0" bldLvl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2638" y="5478463"/>
            <a:ext cx="647700" cy="79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54013" y="1389084"/>
            <a:ext cx="8394700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回顾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数据库领域的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发展历程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1960s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前后，外部存储设备问世，催生数据管理需求，将数据库从文件系统中分离出来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1969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年，具有完备理论的</a:t>
            </a:r>
            <a:r>
              <a:rPr lang="zh-CN" altLang="en-US" dirty="0" smtClean="0">
                <a:latin typeface="黑体" pitchFamily="49" charset="-122"/>
                <a:ea typeface="黑体" pitchFamily="49" charset="-122"/>
              </a:rPr>
              <a:t>“关系数据模型”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年，事务处理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3"/>
              </a:buBlip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2000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年以来，数据量持续增大带来的挑战</a:t>
            </a:r>
            <a:endParaRPr lang="en-US" altLang="zh-CN" sz="20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右箭头 6"/>
          <p:cNvSpPr/>
          <p:nvPr/>
        </p:nvSpPr>
        <p:spPr bwMode="auto">
          <a:xfrm>
            <a:off x="354013" y="5084763"/>
            <a:ext cx="8682037" cy="360363"/>
          </a:xfrm>
          <a:prstGeom prst="right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AutoShape 30"/>
          <p:cNvSpPr>
            <a:spLocks noChangeArrowheads="1"/>
          </p:cNvSpPr>
          <p:nvPr/>
        </p:nvSpPr>
        <p:spPr bwMode="auto">
          <a:xfrm>
            <a:off x="1403350" y="3716338"/>
            <a:ext cx="1655763" cy="1081088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具有完备理论的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关系数据模型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Edgar Frank Codd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1981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9" name="下箭头 8"/>
          <p:cNvSpPr/>
          <p:nvPr/>
        </p:nvSpPr>
        <p:spPr bwMode="auto">
          <a:xfrm>
            <a:off x="2124075" y="4797426"/>
            <a:ext cx="287338" cy="287337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AutoShape 30"/>
          <p:cNvSpPr>
            <a:spLocks noChangeArrowheads="1"/>
          </p:cNvSpPr>
          <p:nvPr/>
        </p:nvSpPr>
        <p:spPr bwMode="auto">
          <a:xfrm>
            <a:off x="2700338" y="5403851"/>
            <a:ext cx="1008062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第二代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RDBMS: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R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系统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Ingres</a:t>
            </a:r>
          </a:p>
          <a:p>
            <a:pPr algn="ctr" eaLnBrk="1" hangingPunct="1"/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70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年代）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1976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5288" y="3932238"/>
            <a:ext cx="949325" cy="110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AutoShape 30"/>
          <p:cNvSpPr>
            <a:spLocks noChangeArrowheads="1"/>
          </p:cNvSpPr>
          <p:nvPr/>
        </p:nvSpPr>
        <p:spPr bwMode="auto">
          <a:xfrm>
            <a:off x="315913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早期：网状数据库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集成数据存储（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IDS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Charles W.Bachman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1973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3" name="AutoShape 30"/>
          <p:cNvSpPr>
            <a:spLocks noChangeArrowheads="1"/>
          </p:cNvSpPr>
          <p:nvPr/>
        </p:nvSpPr>
        <p:spPr bwMode="auto">
          <a:xfrm>
            <a:off x="1971675" y="5084763"/>
            <a:ext cx="649288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1969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4" name="下箭头 13"/>
          <p:cNvSpPr/>
          <p:nvPr/>
        </p:nvSpPr>
        <p:spPr bwMode="auto">
          <a:xfrm flipV="1">
            <a:off x="908050" y="5372101"/>
            <a:ext cx="342900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067175" y="3840163"/>
            <a:ext cx="744538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AutoShape 30"/>
          <p:cNvSpPr>
            <a:spLocks noChangeArrowheads="1"/>
          </p:cNvSpPr>
          <p:nvPr/>
        </p:nvSpPr>
        <p:spPr bwMode="auto">
          <a:xfrm>
            <a:off x="3779838" y="5588001"/>
            <a:ext cx="1655762" cy="1081087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事务处理：解决一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/>
            </a:r>
            <a:br>
              <a:rPr lang="en-US" altLang="zh-CN" sz="1400">
                <a:latin typeface="黑体" pitchFamily="49" charset="-122"/>
                <a:ea typeface="黑体" pitchFamily="49" charset="-122"/>
              </a:rPr>
            </a:br>
            <a:r>
              <a:rPr lang="zh-CN" altLang="en-US" sz="1400">
                <a:latin typeface="黑体" pitchFamily="49" charset="-122"/>
                <a:ea typeface="黑体" pitchFamily="49" charset="-122"/>
              </a:rPr>
              <a:t>致性与数据恢复问题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James Gray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1998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下箭头 16"/>
          <p:cNvSpPr/>
          <p:nvPr/>
        </p:nvSpPr>
        <p:spPr bwMode="auto">
          <a:xfrm flipV="1">
            <a:off x="4356100" y="5372101"/>
            <a:ext cx="344488" cy="207962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AutoShape 30"/>
          <p:cNvSpPr>
            <a:spLocks noChangeArrowheads="1"/>
          </p:cNvSpPr>
          <p:nvPr/>
        </p:nvSpPr>
        <p:spPr bwMode="auto">
          <a:xfrm>
            <a:off x="6732588" y="3500438"/>
            <a:ext cx="2303462" cy="1330325"/>
          </a:xfrm>
          <a:prstGeom prst="flowChartAlternateProcess">
            <a:avLst/>
          </a:prstGeom>
          <a:solidFill>
            <a:srgbClr val="FFFF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现代数据库概念和实践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-Ingres(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查询改写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-Postgres(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对象关系模型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)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列存储、流处理</a:t>
            </a:r>
            <a:endParaRPr lang="en-US" altLang="zh-CN" sz="14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400">
                <a:latin typeface="黑体" pitchFamily="49" charset="-122"/>
                <a:ea typeface="黑体" pitchFamily="49" charset="-122"/>
              </a:rPr>
              <a:t>Michael Stonebraker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4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400">
                <a:latin typeface="黑体" pitchFamily="49" charset="-122"/>
                <a:ea typeface="黑体" pitchFamily="49" charset="-122"/>
              </a:rPr>
              <a:t>2014</a:t>
            </a:r>
            <a:r>
              <a:rPr lang="zh-CN" altLang="en-US" sz="1400">
                <a:latin typeface="黑体" pitchFamily="49" charset="-122"/>
                <a:ea typeface="黑体" pitchFamily="49" charset="-122"/>
              </a:rPr>
              <a:t>年图灵奖）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19" name="下箭头 18"/>
          <p:cNvSpPr/>
          <p:nvPr/>
        </p:nvSpPr>
        <p:spPr bwMode="auto">
          <a:xfrm>
            <a:off x="7524750" y="4868863"/>
            <a:ext cx="287338" cy="287338"/>
          </a:xfrm>
          <a:prstGeom prst="downArrow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99325" y="5510213"/>
            <a:ext cx="1304925" cy="86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AutoShape 30"/>
          <p:cNvSpPr>
            <a:spLocks noChangeArrowheads="1"/>
          </p:cNvSpPr>
          <p:nvPr/>
        </p:nvSpPr>
        <p:spPr bwMode="auto">
          <a:xfrm>
            <a:off x="4932363" y="3759201"/>
            <a:ext cx="1152525" cy="1325562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第三代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RDBMS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大规模普及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IBM DB2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MS SQL Server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Oracle DB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80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年代后期）</a:t>
            </a:r>
            <a:endParaRPr lang="zh-CN" altLang="en-US" b="0">
              <a:latin typeface="Arial" pitchFamily="34" charset="0"/>
              <a:ea typeface="宋体" pitchFamily="2" charset="-122"/>
            </a:endParaRPr>
          </a:p>
        </p:txBody>
      </p:sp>
      <p:sp>
        <p:nvSpPr>
          <p:cNvPr id="22" name="AutoShape 30"/>
          <p:cNvSpPr>
            <a:spLocks noChangeArrowheads="1"/>
          </p:cNvSpPr>
          <p:nvPr/>
        </p:nvSpPr>
        <p:spPr bwMode="auto">
          <a:xfrm>
            <a:off x="4184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1981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3" name="AutoShape 30"/>
          <p:cNvSpPr>
            <a:spLocks noChangeArrowheads="1"/>
          </p:cNvSpPr>
          <p:nvPr/>
        </p:nvSpPr>
        <p:spPr bwMode="auto">
          <a:xfrm>
            <a:off x="755650" y="5084763"/>
            <a:ext cx="647700" cy="315913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1963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" name="AutoShape 30"/>
          <p:cNvSpPr>
            <a:spLocks noChangeArrowheads="1"/>
          </p:cNvSpPr>
          <p:nvPr/>
        </p:nvSpPr>
        <p:spPr bwMode="auto">
          <a:xfrm>
            <a:off x="7308850" y="5118101"/>
            <a:ext cx="647700" cy="315912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rgbClr val="FF0000"/>
            </a:solidFill>
            <a:miter lim="800000"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  <a:defRPr/>
            </a:pPr>
            <a:r>
              <a:rPr lang="en-US" altLang="zh-CN" sz="1400" noProof="1" smtClean="0">
                <a:latin typeface="黑体" pitchFamily="49" charset="-122"/>
                <a:ea typeface="黑体" pitchFamily="49" charset="-122"/>
              </a:rPr>
              <a:t>2014</a:t>
            </a:r>
            <a:endParaRPr lang="zh-CN" altLang="en-US" sz="1400" noProof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5" name="AutoShape 30"/>
          <p:cNvSpPr>
            <a:spLocks noChangeArrowheads="1"/>
          </p:cNvSpPr>
          <p:nvPr/>
        </p:nvSpPr>
        <p:spPr bwMode="auto">
          <a:xfrm>
            <a:off x="5724525" y="5403851"/>
            <a:ext cx="1501775" cy="1265237"/>
          </a:xfrm>
          <a:prstGeom prst="flowChartAlternateProcess">
            <a:avLst/>
          </a:prstGeom>
          <a:solidFill>
            <a:srgbClr val="84CFFE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海量数据存储与处理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GFS, MR, Bigdata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Spark, Impala, 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en-US" altLang="zh-CN" sz="1200">
                <a:latin typeface="黑体" pitchFamily="49" charset="-122"/>
                <a:ea typeface="黑体" pitchFamily="49" charset="-122"/>
              </a:rPr>
              <a:t>KV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，列存储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…</a:t>
            </a:r>
          </a:p>
          <a:p>
            <a:pPr algn="ctr" eaLnBrk="1" hangingPunct="1">
              <a:buFont typeface="Arial" pitchFamily="34" charset="0"/>
              <a:buNone/>
            </a:pPr>
            <a:r>
              <a:rPr lang="zh-CN" altLang="en-US" sz="1200"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1200">
                <a:latin typeface="黑体" pitchFamily="49" charset="-122"/>
                <a:ea typeface="黑体" pitchFamily="49" charset="-122"/>
              </a:rPr>
              <a:t>2008--</a:t>
            </a:r>
            <a:r>
              <a:rPr lang="zh-CN" altLang="en-US" sz="1200">
                <a:latin typeface="黑体" pitchFamily="49" charset="-122"/>
                <a:ea typeface="黑体" pitchFamily="49" charset="-122"/>
              </a:rPr>
              <a:t>）</a:t>
            </a:r>
            <a:endParaRPr lang="en-US" altLang="zh-CN" sz="120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" name="TextBox 3"/>
          <p:cNvSpPr txBox="1">
            <a:spLocks noChangeArrowheads="1"/>
          </p:cNvSpPr>
          <p:nvPr/>
        </p:nvSpPr>
        <p:spPr bwMode="auto">
          <a:xfrm>
            <a:off x="354013" y="307996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354013" y="325423"/>
            <a:ext cx="83947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问题：</a:t>
            </a:r>
            <a:r>
              <a:rPr lang="zh-CN" altLang="en-US" sz="2800" dirty="0">
                <a:latin typeface="黑体" pitchFamily="49" charset="-122"/>
                <a:ea typeface="黑体" pitchFamily="49" charset="-122"/>
              </a:rPr>
              <a:t>是否有坚实的理论基础</a:t>
            </a: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8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（大）数据科学是否能真的成为一种“科学”？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317469" y="1554185"/>
            <a:ext cx="8394700" cy="79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2"/>
              </a:buBlip>
            </a:pPr>
            <a:r>
              <a:rPr lang="zh-CN" altLang="en-US" sz="2400">
                <a:latin typeface="黑体" pitchFamily="49" charset="-122"/>
                <a:ea typeface="黑体" pitchFamily="49" charset="-122"/>
              </a:rPr>
              <a:t>其中一个可能性：计算问题、复杂性与算法</a:t>
            </a:r>
            <a:endParaRPr lang="en-US" altLang="zh-CN" sz="2400">
              <a:latin typeface="黑体" pitchFamily="49" charset="-122"/>
              <a:ea typeface="黑体" pitchFamily="49" charset="-122"/>
            </a:endParaRPr>
          </a:p>
          <a:p>
            <a:pPr marL="742950" lvl="2" indent="-342900">
              <a:spcBef>
                <a:spcPct val="20000"/>
              </a:spcBef>
              <a:buFontTx/>
              <a:buBlip>
                <a:blip r:embed="rId2"/>
              </a:buBlip>
            </a:pPr>
            <a:r>
              <a:rPr lang="zh-CN" altLang="en-US">
                <a:latin typeface="黑体" pitchFamily="49" charset="-122"/>
                <a:ea typeface="黑体" pitchFamily="49" charset="-122"/>
              </a:rPr>
              <a:t>计算问题是计算机科学的本质问题，而算法是一切计算问题的核心</a:t>
            </a:r>
            <a:endParaRPr lang="en-US" altLang="zh-CN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3048" y="2706015"/>
            <a:ext cx="18245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kumimoji="1" lang="en-US" altLang="zh-CN" sz="4000" i="1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kumimoji="1" lang="en-US" altLang="zh-CN" sz="4000" noProof="1">
                <a:ln w="10541" cmpd="sng">
                  <a:solidFill>
                    <a:srgbClr val="4F81BD">
                      <a:shade val="88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4F81BD">
                        <a:tint val="40000"/>
                        <a:satMod val="250000"/>
                      </a:srgbClr>
                    </a:gs>
                    <a:gs pos="9000">
                      <a:srgbClr val="4F81BD">
                        <a:tint val="52000"/>
                        <a:satMod val="300000"/>
                      </a:srgbClr>
                    </a:gs>
                    <a:gs pos="50000">
                      <a:srgbClr val="4F81BD">
                        <a:shade val="20000"/>
                        <a:satMod val="300000"/>
                      </a:srgbClr>
                    </a:gs>
                    <a:gs pos="79000">
                      <a:srgbClr val="4F81BD">
                        <a:tint val="52000"/>
                        <a:satMod val="300000"/>
                      </a:srgbClr>
                    </a:gs>
                    <a:gs pos="100000">
                      <a:srgbClr val="4F81BD">
                        <a:tint val="40000"/>
                        <a:satMod val="250000"/>
                      </a:srgb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kumimoji="1" lang="zh-CN" altLang="en-US" sz="4000" noProof="1">
              <a:ln w="10541" cmpd="sng">
                <a:solidFill>
                  <a:srgbClr val="4F81BD">
                    <a:shade val="88000"/>
                    <a:satMod val="110000"/>
                  </a:srgbClr>
                </a:solidFill>
                <a:prstDash val="solid"/>
              </a:ln>
              <a:gradFill>
                <a:gsLst>
                  <a:gs pos="0">
                    <a:srgbClr val="4F81BD">
                      <a:tint val="40000"/>
                      <a:satMod val="250000"/>
                    </a:srgbClr>
                  </a:gs>
                  <a:gs pos="9000">
                    <a:srgbClr val="4F81BD">
                      <a:tint val="52000"/>
                      <a:satMod val="300000"/>
                    </a:srgbClr>
                  </a:gs>
                  <a:gs pos="50000">
                    <a:srgbClr val="4F81BD">
                      <a:shade val="20000"/>
                      <a:satMod val="300000"/>
                    </a:srgbClr>
                  </a:gs>
                  <a:gs pos="79000">
                    <a:srgbClr val="4F81BD">
                      <a:tint val="52000"/>
                      <a:satMod val="300000"/>
                    </a:srgbClr>
                  </a:gs>
                  <a:gs pos="100000">
                    <a:srgbClr val="4F81BD">
                      <a:tint val="40000"/>
                      <a:satMod val="250000"/>
                    </a:srgbClr>
                  </a:gs>
                </a:gsLst>
                <a:lin ang="5400000"/>
              </a:gradFill>
              <a:ea typeface="宋体" charset="0"/>
              <a:cs typeface="Arial" pitchFamily="34" charset="0"/>
            </a:endParaRPr>
          </a:p>
        </p:txBody>
      </p:sp>
      <p:cxnSp>
        <p:nvCxnSpPr>
          <p:cNvPr id="8" name="直接箭头连接符 15"/>
          <p:cNvCxnSpPr>
            <a:cxnSpLocks noChangeShapeType="1"/>
          </p:cNvCxnSpPr>
          <p:nvPr/>
        </p:nvCxnSpPr>
        <p:spPr bwMode="auto">
          <a:xfrm flipH="1">
            <a:off x="2519331" y="3138510"/>
            <a:ext cx="863600" cy="144462"/>
          </a:xfrm>
          <a:prstGeom prst="straightConnector1">
            <a:avLst/>
          </a:prstGeom>
          <a:noFill/>
          <a:ln w="9525">
            <a:solidFill>
              <a:srgbClr val="4A7EBB"/>
            </a:solidFill>
            <a:round/>
            <a:headEnd/>
            <a:tailEnd type="arrow" w="med" len="med"/>
          </a:ln>
        </p:spPr>
      </p:cxnSp>
      <p:sp>
        <p:nvSpPr>
          <p:cNvPr id="9" name="内容占位符 2"/>
          <p:cNvSpPr txBox="1">
            <a:spLocks noChangeArrowheads="1"/>
          </p:cNvSpPr>
          <p:nvPr/>
        </p:nvSpPr>
        <p:spPr bwMode="auto">
          <a:xfrm>
            <a:off x="3382931" y="2994047"/>
            <a:ext cx="865188" cy="576263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数据</a:t>
            </a:r>
            <a:endParaRPr lang="zh-CN" altLang="en-US" sz="2000" b="0">
              <a:latin typeface="Calibri" pitchFamily="34" charset="0"/>
              <a:ea typeface="宋体" pitchFamily="2" charset="-122"/>
            </a:endParaRPr>
          </a:p>
        </p:txBody>
      </p:sp>
      <p:cxnSp>
        <p:nvCxnSpPr>
          <p:cNvPr id="10" name="直接箭头连接符 17"/>
          <p:cNvCxnSpPr>
            <a:cxnSpLocks noChangeShapeType="1"/>
          </p:cNvCxnSpPr>
          <p:nvPr/>
        </p:nvCxnSpPr>
        <p:spPr bwMode="auto">
          <a:xfrm flipH="1">
            <a:off x="2014506" y="2346347"/>
            <a:ext cx="1368425" cy="503238"/>
          </a:xfrm>
          <a:prstGeom prst="straightConnector1">
            <a:avLst/>
          </a:prstGeom>
          <a:noFill/>
          <a:ln w="9525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11" name="内容占位符 2"/>
          <p:cNvSpPr txBox="1">
            <a:spLocks noChangeArrowheads="1"/>
          </p:cNvSpPr>
          <p:nvPr/>
        </p:nvSpPr>
        <p:spPr bwMode="auto">
          <a:xfrm>
            <a:off x="3382931" y="2346347"/>
            <a:ext cx="865188" cy="57626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/>
          <a:lstStyle/>
          <a:p>
            <a:pPr marL="342900" indent="-342900" algn="ctr" eaLnBrk="1" hangingPunct="1">
              <a:spcBef>
                <a:spcPct val="20000"/>
              </a:spcBef>
              <a:buFont typeface="Arial" pitchFamily="34" charset="0"/>
              <a:buNone/>
            </a:pPr>
            <a:r>
              <a:rPr lang="zh-CN" altLang="en-US" sz="2000" b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</a:rPr>
              <a:t>算法</a:t>
            </a:r>
            <a:endParaRPr lang="zh-CN" altLang="en-US" sz="2400" b="0">
              <a:latin typeface="Calibri" pitchFamily="34" charset="0"/>
              <a:ea typeface="宋体" pitchFamily="2" charset="-122"/>
            </a:endParaRPr>
          </a:p>
        </p:txBody>
      </p:sp>
      <p:graphicFrame>
        <p:nvGraphicFramePr>
          <p:cNvPr id="13" name="Group 12"/>
          <p:cNvGraphicFramePr>
            <a:graphicFrameLocks noGrp="1"/>
          </p:cNvGraphicFramePr>
          <p:nvPr/>
        </p:nvGraphicFramePr>
        <p:xfrm>
          <a:off x="142844" y="3714772"/>
          <a:ext cx="3889375" cy="2733674"/>
        </p:xfrm>
        <a:graphic>
          <a:graphicData uri="http://schemas.openxmlformats.org/drawingml/2006/table">
            <a:tbl>
              <a:tblPr/>
              <a:tblGrid>
                <a:gridCol w="1036637"/>
                <a:gridCol w="2852738"/>
              </a:tblGrid>
              <a:tr h="6303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年代前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算法研究</a:t>
                      </a:r>
                    </a:p>
                  </a:txBody>
                  <a:tcPr marL="0" marR="0" marT="144017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70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确定性多项式时间算法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发现</a:t>
                      </a:r>
                      <a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NP</a:t>
                      </a: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困难性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80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随机化算法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随机性能加速算法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11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90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年代</a:t>
                      </a:r>
                    </a:p>
                  </a:txBody>
                  <a:tcPr marL="0" marR="0" marT="45725" marB="45725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10795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  <a:sym typeface="Calibri" panose="020F0502020204030204" pitchFamily="34" charset="0"/>
                        </a:defRPr>
                      </a:lvl9pPr>
                    </a:lstStyle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近似算法</a:t>
                      </a:r>
                      <a:endParaRPr kumimoji="0" lang="en-US" altLang="zh-CN" sz="2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  <a:p>
                      <a:pPr marL="10795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Calibri" panose="020F0502020204030204" pitchFamily="34" charset="0"/>
                        </a:rPr>
                        <a:t>后期发现近似困难性</a:t>
                      </a:r>
                      <a:endParaRPr kumimoji="0" lang="zh-CN" altLang="en-US" sz="2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Calibri" panose="020F0502020204030204" pitchFamily="34" charset="0"/>
                      </a:endParaRPr>
                    </a:p>
                  </a:txBody>
                  <a:tcPr marL="0" marR="0" marT="45725" marB="45725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pSp>
        <p:nvGrpSpPr>
          <p:cNvPr id="2" name="Group 26"/>
          <p:cNvGrpSpPr>
            <a:grpSpLocks/>
          </p:cNvGrpSpPr>
          <p:nvPr/>
        </p:nvGrpSpPr>
        <p:grpSpPr bwMode="auto">
          <a:xfrm rot="1185080">
            <a:off x="3492469" y="5638822"/>
            <a:ext cx="958850" cy="668338"/>
            <a:chOff x="-423" y="336"/>
            <a:chExt cx="6327" cy="2514"/>
          </a:xfrm>
        </p:grpSpPr>
        <p:pic>
          <p:nvPicPr>
            <p:cNvPr id="16" name="Picture 27" descr="green-blue-purple-scaling-2"/>
            <p:cNvPicPr>
              <a:picLocks noChangeAspect="1" noChangeArrowheads="1"/>
            </p:cNvPicPr>
            <p:nvPr/>
          </p:nvPicPr>
          <p:blipFill>
            <a:blip r:embed="rId3">
              <a:lum bright="-6000"/>
            </a:blip>
            <a:srcRect/>
            <a:stretch>
              <a:fillRect/>
            </a:stretch>
          </p:blipFill>
          <p:spPr bwMode="auto">
            <a:xfrm rot="-1110297">
              <a:off x="-423" y="336"/>
              <a:ext cx="6327" cy="25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28" descr="win-internet-standard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96" y="1258"/>
              <a:ext cx="3408" cy="12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组合 82"/>
          <p:cNvGrpSpPr>
            <a:grpSpLocks/>
          </p:cNvGrpSpPr>
          <p:nvPr/>
        </p:nvGrpSpPr>
        <p:grpSpPr bwMode="auto">
          <a:xfrm>
            <a:off x="5183156" y="2363810"/>
            <a:ext cx="3689350" cy="3654425"/>
            <a:chOff x="5454257" y="1916832"/>
            <a:chExt cx="3689743" cy="3654942"/>
          </a:xfrm>
        </p:grpSpPr>
        <p:grpSp>
          <p:nvGrpSpPr>
            <p:cNvPr id="12" name="组合 21"/>
            <p:cNvGrpSpPr>
              <a:grpSpLocks/>
            </p:cNvGrpSpPr>
            <p:nvPr/>
          </p:nvGrpSpPr>
          <p:grpSpPr bwMode="auto">
            <a:xfrm>
              <a:off x="7280165" y="3114226"/>
              <a:ext cx="1863835" cy="1211963"/>
              <a:chOff x="3271291" y="2648819"/>
              <a:chExt cx="1804764" cy="1211963"/>
            </a:xfrm>
          </p:grpSpPr>
          <p:sp>
            <p:nvSpPr>
              <p:cNvPr id="41" name="矩形 11"/>
              <p:cNvSpPr>
                <a:spLocks noChangeArrowheads="1"/>
              </p:cNvSpPr>
              <p:nvPr/>
            </p:nvSpPr>
            <p:spPr bwMode="auto">
              <a:xfrm>
                <a:off x="3271291" y="3297551"/>
                <a:ext cx="1804764" cy="563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0" rIns="0" b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Juris Hartmanis ,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Richard Edwin Stearns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1993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42" name="Picture 2" descr="C:\Users\Ting\Desktop\Hartmanis.jp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3347864" y="2649587"/>
                <a:ext cx="760045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3" name="Picture 3" descr="C:\Users\Ting\Desktop\richard.jpg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4101063" y="2648819"/>
                <a:ext cx="760046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14" name="组合 66"/>
            <p:cNvGrpSpPr>
              <a:grpSpLocks/>
            </p:cNvGrpSpPr>
            <p:nvPr/>
          </p:nvGrpSpPr>
          <p:grpSpPr bwMode="auto">
            <a:xfrm>
              <a:off x="7956376" y="1924766"/>
              <a:ext cx="1157369" cy="1086037"/>
              <a:chOff x="3087911" y="5525740"/>
              <a:chExt cx="1157369" cy="1086035"/>
            </a:xfrm>
          </p:grpSpPr>
          <p:pic>
            <p:nvPicPr>
              <p:cNvPr id="39" name="Picture 3" descr="C:\Users\Ting\Desktop\donald.jp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231927" y="5525740"/>
                <a:ext cx="864096" cy="68062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0" name="矩形 69"/>
              <p:cNvSpPr>
                <a:spLocks noChangeArrowheads="1"/>
              </p:cNvSpPr>
              <p:nvPr/>
            </p:nvSpPr>
            <p:spPr bwMode="auto">
              <a:xfrm>
                <a:off x="3087911" y="6174732"/>
                <a:ext cx="1157369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Donald Knuth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1974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5" name="组合 20"/>
            <p:cNvGrpSpPr>
              <a:grpSpLocks/>
            </p:cNvGrpSpPr>
            <p:nvPr/>
          </p:nvGrpSpPr>
          <p:grpSpPr bwMode="auto">
            <a:xfrm>
              <a:off x="6757640" y="1928958"/>
              <a:ext cx="1431548" cy="1081676"/>
              <a:chOff x="970603" y="2603813"/>
              <a:chExt cx="1431548" cy="1081676"/>
            </a:xfrm>
          </p:grpSpPr>
          <p:pic>
            <p:nvPicPr>
              <p:cNvPr id="37" name="Picture 5" descr="C:\Users\Ting\Desktop\cook.jpg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1449495" y="2603813"/>
                <a:ext cx="863860" cy="680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8" name="矩形 8"/>
              <p:cNvSpPr>
                <a:spLocks noChangeArrowheads="1"/>
              </p:cNvSpPr>
              <p:nvPr/>
            </p:nvSpPr>
            <p:spPr bwMode="auto">
              <a:xfrm>
                <a:off x="970603" y="3248446"/>
                <a:ext cx="143154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    Stephen Cook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1982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8" name="组合 44"/>
            <p:cNvGrpSpPr>
              <a:grpSpLocks/>
            </p:cNvGrpSpPr>
            <p:nvPr/>
          </p:nvGrpSpPr>
          <p:grpSpPr bwMode="auto">
            <a:xfrm>
              <a:off x="6320400" y="3166661"/>
              <a:ext cx="1178528" cy="1063907"/>
              <a:chOff x="3455646" y="2221630"/>
              <a:chExt cx="1178528" cy="1063907"/>
            </a:xfrm>
          </p:grpSpPr>
          <p:pic>
            <p:nvPicPr>
              <p:cNvPr id="35" name="Picture 4" descr="C:\Users\Ting\Desktop\manuel.jpg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3684370" y="2221630"/>
                <a:ext cx="792088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" name="矩形 64"/>
              <p:cNvSpPr>
                <a:spLocks noChangeArrowheads="1"/>
              </p:cNvSpPr>
              <p:nvPr/>
            </p:nvSpPr>
            <p:spPr bwMode="auto">
              <a:xfrm>
                <a:off x="3455646" y="2848494"/>
                <a:ext cx="1178528" cy="43704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Manuel Blum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1995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</p:grpSp>
        <p:grpSp>
          <p:nvGrpSpPr>
            <p:cNvPr id="19" name="组合 45"/>
            <p:cNvGrpSpPr>
              <a:grpSpLocks/>
            </p:cNvGrpSpPr>
            <p:nvPr/>
          </p:nvGrpSpPr>
          <p:grpSpPr bwMode="auto">
            <a:xfrm>
              <a:off x="5454257" y="3166661"/>
              <a:ext cx="1087359" cy="1088335"/>
              <a:chOff x="1427431" y="5135100"/>
              <a:chExt cx="1087359" cy="1088335"/>
            </a:xfrm>
          </p:grpSpPr>
          <p:sp>
            <p:nvSpPr>
              <p:cNvPr id="33" name="矩形 61"/>
              <p:cNvSpPr>
                <a:spLocks noChangeArrowheads="1"/>
              </p:cNvSpPr>
              <p:nvPr/>
            </p:nvSpPr>
            <p:spPr bwMode="auto">
              <a:xfrm>
                <a:off x="1427431" y="5700215"/>
                <a:ext cx="989951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rIns="0">
                <a:spAutoFit/>
              </a:bodyPr>
              <a:lstStyle/>
              <a:p>
                <a:pPr algn="ctr"/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Leslie Valiant</a:t>
                </a:r>
              </a:p>
              <a:p>
                <a:pPr algn="ctr"/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（</a:t>
                </a: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2010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34" name="Picture 6" descr="C:\Users\Ting\Desktop\leslie.jpg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1578686" y="5135100"/>
                <a:ext cx="936104" cy="6336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0" name="组合 46"/>
            <p:cNvGrpSpPr>
              <a:grpSpLocks/>
            </p:cNvGrpSpPr>
            <p:nvPr/>
          </p:nvGrpSpPr>
          <p:grpSpPr bwMode="auto">
            <a:xfrm>
              <a:off x="7470594" y="4356922"/>
              <a:ext cx="1440045" cy="1214852"/>
              <a:chOff x="6666062" y="4191698"/>
              <a:chExt cx="1520049" cy="1214852"/>
            </a:xfrm>
          </p:grpSpPr>
          <p:sp>
            <p:nvSpPr>
              <p:cNvPr id="30" name="矩形 29"/>
              <p:cNvSpPr/>
              <p:nvPr/>
            </p:nvSpPr>
            <p:spPr>
              <a:xfrm>
                <a:off x="6666062" y="4796864"/>
                <a:ext cx="1520018" cy="609686"/>
              </a:xfrm>
              <a:prstGeom prst="rect">
                <a:avLst/>
              </a:prstGeom>
            </p:spPr>
            <p:txBody>
              <a:bodyPr lIns="0" rIns="0">
                <a:spAutoFit/>
              </a:bodyPr>
              <a:lstStyle/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Shafi Goldwasser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en-US" altLang="zh-CN" sz="1400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 Silvio Micali</a:t>
                </a:r>
              </a:p>
              <a:p>
                <a:pPr algn="ctr">
                  <a:lnSpc>
                    <a:spcPct val="80000"/>
                  </a:lnSpc>
                  <a:buFont typeface="Arial" panose="020B0604020202020204" pitchFamily="34" charset="0"/>
                  <a:buNone/>
                  <a:defRPr/>
                </a:pP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（</a:t>
                </a:r>
                <a:r>
                  <a:rPr lang="en-US" altLang="zh-CN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2012</a:t>
                </a:r>
                <a:r>
                  <a:rPr lang="zh-CN" altLang="en-US" sz="1400" cap="all" noProof="1">
                    <a:latin typeface="Times New Roman" pitchFamily="18" charset="0"/>
                    <a:ea typeface="黑体" pitchFamily="49" charset="-122"/>
                    <a:cs typeface="Times New Roman" pitchFamily="18" charset="0"/>
                  </a:rPr>
                  <a:t>）</a:t>
                </a:r>
                <a:endParaRPr lang="en-US" altLang="zh-CN" sz="1400" cap="all" noProof="1">
                  <a:latin typeface="Times New Roman" pitchFamily="18" charset="0"/>
                  <a:ea typeface="黑体" pitchFamily="49" charset="-122"/>
                  <a:cs typeface="Times New Roman" pitchFamily="18" charset="0"/>
                </a:endParaRPr>
              </a:p>
            </p:txBody>
          </p:sp>
          <p:pic>
            <p:nvPicPr>
              <p:cNvPr id="31" name="Picture 7" descr="C:\Users\Ting\Desktop\shafi.jpg"/>
              <p:cNvPicPr>
                <a:picLocks noChangeAspect="1" noChangeArrowheads="1"/>
              </p:cNvPicPr>
              <p:nvPr/>
            </p:nvPicPr>
            <p:blipFill>
              <a:blip r:embed="rId11"/>
              <a:srcRect/>
              <a:stretch>
                <a:fillRect/>
              </a:stretch>
            </p:blipFill>
            <p:spPr bwMode="auto">
              <a:xfrm>
                <a:off x="6741949" y="4191698"/>
                <a:ext cx="760085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" name="Picture 8" descr="C:\Users\Ting\Desktop\silvio.jpg"/>
              <p:cNvPicPr>
                <a:picLocks noChangeAspect="1" noChangeArrowheads="1"/>
              </p:cNvPicPr>
              <p:nvPr/>
            </p:nvPicPr>
            <p:blipFill>
              <a:blip r:embed="rId12"/>
              <a:srcRect/>
              <a:stretch>
                <a:fillRect/>
              </a:stretch>
            </p:blipFill>
            <p:spPr bwMode="auto">
              <a:xfrm>
                <a:off x="7502034" y="4191698"/>
                <a:ext cx="684077" cy="63417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" name="组合 63"/>
            <p:cNvGrpSpPr>
              <a:grpSpLocks/>
            </p:cNvGrpSpPr>
            <p:nvPr/>
          </p:nvGrpSpPr>
          <p:grpSpPr bwMode="auto">
            <a:xfrm>
              <a:off x="5690220" y="1916832"/>
              <a:ext cx="1546076" cy="1257470"/>
              <a:chOff x="827584" y="5333759"/>
              <a:chExt cx="1546076" cy="1257470"/>
            </a:xfrm>
          </p:grpSpPr>
          <p:sp>
            <p:nvSpPr>
              <p:cNvPr id="27" name="矩形 50"/>
              <p:cNvSpPr>
                <a:spLocks noChangeArrowheads="1"/>
              </p:cNvSpPr>
              <p:nvPr/>
            </p:nvSpPr>
            <p:spPr bwMode="auto">
              <a:xfrm>
                <a:off x="880610" y="5981831"/>
                <a:ext cx="1370888" cy="6093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John E Hopcroft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Robert Tarjan 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400" b="0">
                    <a:latin typeface="Times New Roman" pitchFamily="18" charset="0"/>
                    <a:ea typeface="黑体" pitchFamily="49" charset="-122"/>
                  </a:rPr>
                  <a:t>(1986</a:t>
                </a:r>
                <a:r>
                  <a:rPr lang="zh-CN" altLang="en-US" sz="1400" b="0">
                    <a:latin typeface="Times New Roman" pitchFamily="18" charset="0"/>
                    <a:ea typeface="黑体" pitchFamily="49" charset="-122"/>
                  </a:rPr>
                  <a:t>）</a:t>
                </a:r>
                <a:endParaRPr lang="en-US" altLang="zh-CN" sz="1400" b="0">
                  <a:latin typeface="Times New Roman" pitchFamily="18" charset="0"/>
                  <a:ea typeface="黑体" pitchFamily="49" charset="-122"/>
                </a:endParaRPr>
              </a:p>
            </p:txBody>
          </p:sp>
          <p:pic>
            <p:nvPicPr>
              <p:cNvPr id="28" name="Picture 2" descr="C:\Users\Ting\Desktop\jone.jpg"/>
              <p:cNvPicPr>
                <a:picLocks noChangeAspect="1" noChangeArrowheads="1"/>
              </p:cNvPicPr>
              <p:nvPr/>
            </p:nvPicPr>
            <p:blipFill>
              <a:blip r:embed="rId13"/>
              <a:srcRect/>
              <a:stretch>
                <a:fillRect/>
              </a:stretch>
            </p:blipFill>
            <p:spPr bwMode="auto">
              <a:xfrm>
                <a:off x="827584" y="5333759"/>
                <a:ext cx="720080" cy="6540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" name="Picture 4" descr="C:\Users\Ting\Desktop\robert.jpg"/>
              <p:cNvPicPr>
                <a:picLocks noChangeAspect="1" noChangeArrowheads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1547664" y="5333759"/>
                <a:ext cx="825996" cy="6421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6" name="Picture 2" descr="C:\Users\Ting\Desktop\logo_turing.png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5610973" y="4331196"/>
              <a:ext cx="1872208" cy="108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4" name="圆角矩形 52"/>
          <p:cNvSpPr>
            <a:spLocks noChangeArrowheads="1"/>
          </p:cNvSpPr>
          <p:nvPr/>
        </p:nvSpPr>
        <p:spPr bwMode="auto">
          <a:xfrm>
            <a:off x="4572000" y="5286388"/>
            <a:ext cx="4535487" cy="1393825"/>
          </a:xfrm>
          <a:prstGeom prst="roundRect">
            <a:avLst>
              <a:gd name="adj" fmla="val 5815"/>
            </a:avLst>
          </a:prstGeom>
          <a:blipFill dpi="0" rotWithShape="1">
            <a:blip r:embed="rId16"/>
            <a:srcRect/>
            <a:tile tx="0" ty="0" sx="100000" sy="100000" flip="none" algn="tl"/>
          </a:blipFill>
          <a:ln w="38100">
            <a:solidFill>
              <a:srgbClr val="C00000"/>
            </a:solidFill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10000"/>
              </a:lnSpc>
            </a:pPr>
            <a:r>
              <a:rPr lang="en-US" altLang="zh-CN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21</a:t>
            </a:r>
            <a:r>
              <a:rPr lang="zh-CN" altLang="en-US" sz="240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世纪－大数据时代：计算复杂度与算法理论是否有新的理论问题和新方法？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380425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0274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2910650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272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024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(1)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622815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1463693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10" name="组合 64"/>
          <p:cNvGrpSpPr>
            <a:grpSpLocks/>
          </p:cNvGrpSpPr>
          <p:nvPr/>
        </p:nvGrpSpPr>
        <p:grpSpPr bwMode="auto">
          <a:xfrm>
            <a:off x="2230343" y="4002850"/>
            <a:ext cx="6913563" cy="1868488"/>
            <a:chOff x="2267410" y="4743765"/>
            <a:chExt cx="6913102" cy="1868743"/>
          </a:xfrm>
        </p:grpSpPr>
        <p:grpSp>
          <p:nvGrpSpPr>
            <p:cNvPr id="11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026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6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686"/>
                <a:ext cx="997981" cy="648048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3" y="4954393"/>
                <a:ext cx="1080485" cy="648048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0265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大数据下，考虑 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x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与</a:t>
              </a:r>
              <a:r>
                <a:rPr kumimoji="0" lang="en-US" altLang="zh-CN" b="1" i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F 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的耦合</a:t>
              </a:r>
              <a:endParaRPr kumimoji="0" lang="en-US" altLang="zh-CN" b="1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传统认为易解问题</a:t>
              </a:r>
              <a: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kumimoji="0" lang="en-US" altLang="zh-CN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可能成为“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难解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”问题！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2" name="组合 77"/>
          <p:cNvGrpSpPr>
            <a:grpSpLocks/>
          </p:cNvGrpSpPr>
          <p:nvPr/>
        </p:nvGrpSpPr>
        <p:grpSpPr bwMode="auto">
          <a:xfrm>
            <a:off x="4457700" y="2936050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3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0257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4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5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026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0261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6" name="组合 2"/>
          <p:cNvGrpSpPr>
            <a:grpSpLocks/>
          </p:cNvGrpSpPr>
          <p:nvPr/>
        </p:nvGrpSpPr>
        <p:grpSpPr bwMode="auto">
          <a:xfrm>
            <a:off x="5292725" y="888175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如何定义大数据易解类？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如何判断给定查询是否为易解？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1</a:t>
              </a:r>
              <a:r>
                <a:rPr lang="zh-CN" altLang="en-US" sz="1800" b="1" dirty="0"/>
                <a:t>：易解类复杂性理论</a:t>
              </a:r>
            </a:p>
          </p:txBody>
        </p:sp>
      </p:grpSp>
      <p:sp>
        <p:nvSpPr>
          <p:cNvPr id="56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57" name="矩形 28"/>
          <p:cNvSpPr>
            <a:spLocks noChangeArrowheads="1"/>
          </p:cNvSpPr>
          <p:nvPr/>
        </p:nvSpPr>
        <p:spPr bwMode="auto">
          <a:xfrm>
            <a:off x="36449" y="6215082"/>
            <a:ext cx="9107457" cy="57626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defTabSz="971550">
              <a:buClr>
                <a:schemeClr val="accent1"/>
              </a:buClr>
              <a:buSzPct val="90000"/>
            </a:pP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针对传统易解成为实际</a:t>
            </a:r>
            <a:r>
              <a:rPr kumimoji="0" lang="zh-CN" altLang="en-US" sz="1600" b="1" dirty="0">
                <a:latin typeface="黑体" pitchFamily="49" charset="-122"/>
                <a:ea typeface="黑体" pitchFamily="49" charset="-122"/>
              </a:rPr>
              <a:t>难解</a:t>
            </a:r>
            <a:r>
              <a:rPr kumimoji="0" lang="zh-CN" altLang="en-US" sz="1600" b="1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rPr>
              <a:t>问题，</a:t>
            </a:r>
            <a:r>
              <a:rPr kumimoji="0" lang="zh-CN" altLang="en-US" sz="16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提出大数据易解类复杂性</a:t>
            </a:r>
            <a:r>
              <a:rPr kumimoji="0" lang="zh-CN" altLang="en-US" sz="16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理论；</a:t>
            </a:r>
            <a:r>
              <a:rPr lang="zh-CN" altLang="en-US" sz="1600" b="1" dirty="0" smtClean="0">
                <a:ea typeface="黑体" pitchFamily="49" charset="-122"/>
              </a:rPr>
              <a:t>发表在数据库领域顶级会议</a:t>
            </a:r>
            <a:r>
              <a:rPr lang="en-US" altLang="zh-CN" sz="1600" b="1" dirty="0" smtClean="0">
                <a:ea typeface="黑体" pitchFamily="49" charset="-122"/>
              </a:rPr>
              <a:t>VLDB ,</a:t>
            </a:r>
            <a:r>
              <a:rPr lang="zh-CN" altLang="en-US" sz="1600" b="1" dirty="0" smtClean="0">
                <a:ea typeface="黑体" pitchFamily="49" charset="-122"/>
              </a:rPr>
              <a:t>审稿专家认为</a:t>
            </a:r>
            <a:r>
              <a:rPr lang="en-US" altLang="zh-CN" sz="1600" b="1" dirty="0" smtClean="0">
                <a:ea typeface="黑体" pitchFamily="49" charset="-122"/>
              </a:rPr>
              <a:t>:</a:t>
            </a:r>
            <a:r>
              <a:rPr lang="zh-CN" altLang="en-US" sz="1600" b="1" dirty="0" smtClean="0">
                <a:ea typeface="黑体" pitchFamily="49" charset="-122"/>
              </a:rPr>
              <a:t>“</a:t>
            </a:r>
            <a:r>
              <a:rPr lang="en-US" altLang="zh-CN" sz="1600" b="1" i="1" dirty="0" smtClean="0">
                <a:ea typeface="黑体" pitchFamily="49" charset="-122"/>
              </a:rPr>
              <a:t>The paper is going to start a new line of research and </a:t>
            </a:r>
            <a:r>
              <a:rPr lang="en-US" altLang="zh-CN" sz="1600" b="1" dirty="0" smtClean="0">
                <a:ea typeface="黑体" pitchFamily="49" charset="-122"/>
              </a:rPr>
              <a:t>products </a:t>
            </a:r>
            <a:r>
              <a:rPr lang="zh-CN" altLang="en-US" sz="1600" b="1" dirty="0" smtClean="0">
                <a:ea typeface="黑体" pitchFamily="49" charset="-122"/>
              </a:rPr>
              <a:t>”</a:t>
            </a:r>
            <a:endParaRPr kumimoji="0" lang="zh-CN" altLang="en-US" sz="1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2" name="圆角矩形 76"/>
          <p:cNvSpPr>
            <a:spLocks noChangeArrowheads="1"/>
          </p:cNvSpPr>
          <p:nvPr/>
        </p:nvSpPr>
        <p:spPr bwMode="auto">
          <a:xfrm>
            <a:off x="4357686" y="4643457"/>
            <a:ext cx="4786312" cy="1071563"/>
          </a:xfrm>
          <a:prstGeom prst="roundRect">
            <a:avLst>
              <a:gd name="adj" fmla="val 2125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 lIns="0" rIns="0" anchor="ctr"/>
          <a:lstStyle/>
          <a:p>
            <a:pPr marL="0" lvl="1"/>
            <a:r>
              <a:rPr kumimoji="0" lang="zh-CN" altLang="en-US" dirty="0">
                <a:latin typeface="黑体" pitchFamily="49" charset="-122"/>
              </a:rPr>
              <a:t>若硬盘读取速度</a:t>
            </a:r>
            <a:r>
              <a:rPr kumimoji="0" lang="en-US" altLang="zh-CN" dirty="0">
                <a:latin typeface="黑体" pitchFamily="49" charset="-122"/>
              </a:rPr>
              <a:t>6Gbps,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cs typeface="Times New Roman" pitchFamily="18" charset="0"/>
              </a:rPr>
              <a:t>log(|D|)</a:t>
            </a:r>
            <a:r>
              <a:rPr kumimoji="0" lang="zh-CN" altLang="en-US" dirty="0">
                <a:latin typeface="黑体" pitchFamily="49" charset="-122"/>
                <a:cs typeface="Times New Roman" pitchFamily="18" charset="0"/>
              </a:rPr>
              <a:t>时间扫描</a:t>
            </a:r>
            <a:endParaRPr kumimoji="0" lang="en-US" altLang="zh-CN" dirty="0">
              <a:latin typeface="黑体" pitchFamily="49" charset="-122"/>
              <a:cs typeface="Times New Roman" pitchFamily="18" charset="0"/>
            </a:endParaRP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1PB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15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1.99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天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）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 </a:t>
            </a:r>
          </a:p>
          <a:p>
            <a:pPr marL="71438" lvl="2">
              <a:buFont typeface="Arial" pitchFamily="34" charset="0"/>
              <a:buChar char="•"/>
            </a:pP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1EB</a:t>
            </a:r>
            <a:r>
              <a:rPr kumimoji="0" lang="zh-CN" altLang="en-US" dirty="0">
                <a:latin typeface="黑体" pitchFamily="49" charset="-122"/>
                <a:ea typeface="黑体" pitchFamily="49" charset="-122"/>
              </a:rPr>
              <a:t>数据，只需</a:t>
            </a:r>
            <a:r>
              <a:rPr kumimoji="0" lang="en-US" altLang="zh-CN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18</a:t>
            </a:r>
            <a:r>
              <a:rPr kumimoji="0" lang="zh-CN" altLang="en-US" dirty="0">
                <a:solidFill>
                  <a:srgbClr val="000099"/>
                </a:solidFill>
                <a:latin typeface="黑体" pitchFamily="49" charset="-122"/>
                <a:ea typeface="黑体" pitchFamily="49" charset="-122"/>
              </a:rPr>
              <a:t>秒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(</a:t>
            </a:r>
            <a:r>
              <a:rPr kumimoji="0" lang="en-US" altLang="zh-CN" i="1" dirty="0">
                <a:latin typeface="黑体" pitchFamily="49" charset="-122"/>
                <a:ea typeface="黑体" pitchFamily="49" charset="-122"/>
              </a:rPr>
              <a:t>v.s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.</a:t>
            </a:r>
            <a:r>
              <a:rPr kumimoji="0" lang="en-US" altLang="zh-CN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5.28</a:t>
            </a:r>
            <a:r>
              <a:rPr kumimoji="0" lang="zh-CN" altLang="en-US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</a:t>
            </a:r>
            <a:r>
              <a:rPr kumimoji="0" lang="en-US" altLang="zh-CN" dirty="0">
                <a:latin typeface="黑体" pitchFamily="49" charset="-122"/>
                <a:ea typeface="黑体" pitchFamily="49" charset="-122"/>
              </a:rPr>
              <a:t>)</a:t>
            </a:r>
          </a:p>
        </p:txBody>
      </p:sp>
      <p:sp>
        <p:nvSpPr>
          <p:cNvPr id="64" name="Rectangle 2"/>
          <p:cNvSpPr>
            <a:spLocks noChangeArrowheads="1"/>
          </p:cNvSpPr>
          <p:nvPr/>
        </p:nvSpPr>
        <p:spPr bwMode="auto">
          <a:xfrm>
            <a:off x="4357594" y="5715020"/>
            <a:ext cx="4786312" cy="500062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marL="365125" indent="-365125" algn="ctr" defTabSz="971550">
              <a:buClr>
                <a:schemeClr val="accent1"/>
              </a:buClr>
              <a:buSzPct val="90000"/>
            </a:pP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易解类查询</a:t>
            </a:r>
            <a:r>
              <a:rPr kumimoji="0" lang="en-US" altLang="zh-CN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:</a:t>
            </a:r>
            <a:r>
              <a:rPr kumimoji="0" lang="zh-CN" altLang="en-US" sz="2000" b="1" dirty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在大数据上是可行的！</a:t>
            </a:r>
            <a:endParaRPr kumimoji="0" lang="en-US" altLang="zh-CN" sz="20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62" grpId="0" animBg="1"/>
      <p:bldP spid="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hord 2"/>
          <p:cNvSpPr>
            <a:spLocks/>
          </p:cNvSpPr>
          <p:nvPr/>
        </p:nvSpPr>
        <p:spPr bwMode="auto">
          <a:xfrm rot="6732850">
            <a:off x="5303044" y="2642907"/>
            <a:ext cx="3176588" cy="3568700"/>
          </a:xfrm>
          <a:custGeom>
            <a:avLst/>
            <a:gdLst>
              <a:gd name="T0" fmla="*/ 2691457 w 3058098"/>
              <a:gd name="T1" fmla="*/ 2951636 h 3578456"/>
              <a:gd name="T2" fmla="*/ 673074 w 3058098"/>
              <a:gd name="T3" fmla="*/ 3271821 h 3578456"/>
              <a:gd name="T4" fmla="*/ 38577 w 3058098"/>
              <a:gd name="T5" fmla="*/ 1389857 h 3578456"/>
              <a:gd name="T6" fmla="*/ 1529049 w 3058098"/>
              <a:gd name="T7" fmla="*/ 0 h 3578456"/>
              <a:gd name="T8" fmla="*/ 2691457 w 3058098"/>
              <a:gd name="T9" fmla="*/ 2951636 h 357845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3058098" h="3578456">
                <a:moveTo>
                  <a:pt x="2691457" y="2951636"/>
                </a:moveTo>
                <a:cubicBezTo>
                  <a:pt x="2186169" y="3643510"/>
                  <a:pt x="1317543" y="3781305"/>
                  <a:pt x="673074" y="3271821"/>
                </a:cubicBezTo>
                <a:cubicBezTo>
                  <a:pt x="149693" y="2858063"/>
                  <a:pt x="-102408" y="2110315"/>
                  <a:pt x="38577" y="1389857"/>
                </a:cubicBezTo>
                <a:cubicBezTo>
                  <a:pt x="197720" y="576607"/>
                  <a:pt x="816069" y="0"/>
                  <a:pt x="1529049" y="0"/>
                </a:cubicBezTo>
                <a:lnTo>
                  <a:pt x="2691457" y="2951636"/>
                </a:lnTo>
                <a:close/>
              </a:path>
            </a:pathLst>
          </a:custGeom>
          <a:gradFill rotWithShape="1">
            <a:gsLst>
              <a:gs pos="0">
                <a:srgbClr val="FFFF80"/>
              </a:gs>
              <a:gs pos="50000">
                <a:srgbClr val="FFFFB3"/>
              </a:gs>
              <a:gs pos="100000">
                <a:srgbClr val="FFFFDA"/>
              </a:gs>
            </a:gsLst>
            <a:lin ang="2700000" scaled="1"/>
          </a:gra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rgbClr val="000000"/>
            </a:outerShdw>
          </a:effectLst>
        </p:spPr>
        <p:txBody>
          <a:bodyPr wrap="none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endParaRPr lang="zh-CN" altLang="en-US"/>
          </a:p>
        </p:txBody>
      </p:sp>
      <p:sp>
        <p:nvSpPr>
          <p:cNvPr id="61" name="右箭头 60"/>
          <p:cNvSpPr/>
          <p:nvPr/>
        </p:nvSpPr>
        <p:spPr>
          <a:xfrm>
            <a:off x="2814638" y="2989776"/>
            <a:ext cx="2801937" cy="373062"/>
          </a:xfrm>
          <a:prstGeom prst="rightArrow">
            <a:avLst/>
          </a:prstGeom>
          <a:solidFill>
            <a:srgbClr val="FFFF0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组合 63"/>
          <p:cNvGrpSpPr>
            <a:grpSpLocks/>
          </p:cNvGrpSpPr>
          <p:nvPr/>
        </p:nvGrpSpPr>
        <p:grpSpPr bwMode="auto">
          <a:xfrm>
            <a:off x="4276725" y="3369188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1311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126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(2)</a:t>
            </a:r>
            <a:endParaRPr b="1" dirty="0" smtClean="0"/>
          </a:p>
        </p:txBody>
      </p:sp>
      <p:sp>
        <p:nvSpPr>
          <p:cNvPr id="6" name="矩形 5"/>
          <p:cNvSpPr/>
          <p:nvPr/>
        </p:nvSpPr>
        <p:spPr>
          <a:xfrm>
            <a:off x="827584" y="1081353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3" name="组合 27"/>
          <p:cNvGrpSpPr>
            <a:grpSpLocks/>
          </p:cNvGrpSpPr>
          <p:nvPr/>
        </p:nvGrpSpPr>
        <p:grpSpPr bwMode="auto">
          <a:xfrm>
            <a:off x="107504" y="1922231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4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5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7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8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grpSp>
        <p:nvGrpSpPr>
          <p:cNvPr id="9" name="组合 64"/>
          <p:cNvGrpSpPr>
            <a:grpSpLocks/>
          </p:cNvGrpSpPr>
          <p:nvPr/>
        </p:nvGrpSpPr>
        <p:grpSpPr bwMode="auto">
          <a:xfrm>
            <a:off x="2266950" y="4461388"/>
            <a:ext cx="6773863" cy="1311275"/>
            <a:chOff x="2267410" y="4743765"/>
            <a:chExt cx="6773403" cy="1310217"/>
          </a:xfrm>
        </p:grpSpPr>
        <p:grpSp>
          <p:nvGrpSpPr>
            <p:cNvPr id="10" name="组合 26"/>
            <p:cNvGrpSpPr>
              <a:grpSpLocks/>
            </p:cNvGrpSpPr>
            <p:nvPr/>
          </p:nvGrpSpPr>
          <p:grpSpPr bwMode="auto">
            <a:xfrm>
              <a:off x="2267410" y="4743765"/>
              <a:ext cx="2160587" cy="1020764"/>
              <a:chOff x="2123975" y="4581129"/>
              <a:chExt cx="2159526" cy="1021174"/>
            </a:xfrm>
          </p:grpSpPr>
          <p:sp>
            <p:nvSpPr>
              <p:cNvPr id="11305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306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" name="圆角矩形 49"/>
              <p:cNvSpPr/>
              <p:nvPr/>
            </p:nvSpPr>
            <p:spPr>
              <a:xfrm>
                <a:off x="2123975" y="4941346"/>
                <a:ext cx="997980" cy="649024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非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3202871" y="4954041"/>
                <a:ext cx="1080484" cy="649024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/>
                </a:r>
                <a:br>
                  <a:rPr lang="en-US" altLang="zh-CN" sz="18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</a:br>
                <a:r>
                  <a:rPr lang="zh-CN" altLang="en-US" sz="1800" dirty="0" smtClean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  <a:endPara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p:grpSp>
        <p:sp>
          <p:nvSpPr>
            <p:cNvPr id="11304" name="矩形 51" descr="羊皮纸"/>
            <p:cNvSpPr>
              <a:spLocks noChangeArrowheads="1"/>
            </p:cNvSpPr>
            <p:nvPr/>
          </p:nvSpPr>
          <p:spPr bwMode="auto">
            <a:xfrm>
              <a:off x="4488100" y="5495454"/>
              <a:ext cx="4552713" cy="558528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大数据下，传统近似方法局限性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1" name="组合 77"/>
          <p:cNvGrpSpPr>
            <a:grpSpLocks/>
          </p:cNvGrpSpPr>
          <p:nvPr/>
        </p:nvGrpSpPr>
        <p:grpSpPr bwMode="auto">
          <a:xfrm>
            <a:off x="4457700" y="3394588"/>
            <a:ext cx="3878263" cy="1746250"/>
            <a:chOff x="4457514" y="3677010"/>
            <a:chExt cx="3878246" cy="1745914"/>
          </a:xfrm>
        </p:grpSpPr>
        <p:cxnSp>
          <p:nvCxnSpPr>
            <p:cNvPr id="58" name="Curved Connector 5"/>
            <p:cNvCxnSpPr>
              <a:cxnSpLocks noChangeShapeType="1"/>
            </p:cNvCxnSpPr>
            <p:nvPr/>
          </p:nvCxnSpPr>
          <p:spPr bwMode="auto">
            <a:xfrm rot="5400000">
              <a:off x="6019763" y="4435676"/>
              <a:ext cx="1660205" cy="142874"/>
            </a:xfrm>
            <a:prstGeom prst="curvedConnector3">
              <a:avLst>
                <a:gd name="adj1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</p:cxnSp>
        <p:grpSp>
          <p:nvGrpSpPr>
            <p:cNvPr id="12" name="组合 76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sp>
            <p:nvSpPr>
              <p:cNvPr id="11296" name="TextBox 9"/>
              <p:cNvSpPr txBox="1">
                <a:spLocks noChangeArrowheads="1"/>
              </p:cNvSpPr>
              <p:nvPr/>
            </p:nvSpPr>
            <p:spPr bwMode="auto">
              <a:xfrm>
                <a:off x="5722761" y="4202504"/>
                <a:ext cx="1513535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非大数据</a:t>
                </a:r>
                <a:endParaRPr lang="en-US" altLang="zh-CN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r>
                  <a:rPr lang="zh-CN" altLang="en-US" sz="2000" b="1">
                    <a:solidFill>
                      <a:srgbClr val="FF0000"/>
                    </a:solidFill>
                    <a:latin typeface="黑体" pitchFamily="49" charset="-122"/>
                    <a:ea typeface="黑体" pitchFamily="49" charset="-122"/>
                  </a:rPr>
                  <a:t>易解类</a:t>
                </a:r>
              </a:p>
            </p:txBody>
          </p:sp>
          <p:grpSp>
            <p:nvGrpSpPr>
              <p:cNvPr id="13" name="组合 75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3731385"/>
                <a:chExt cx="3878246" cy="1691539"/>
              </a:xfrm>
            </p:grpSpPr>
            <p:grpSp>
              <p:nvGrpSpPr>
                <p:cNvPr id="14" name="组合 71"/>
                <p:cNvGrpSpPr>
                  <a:grpSpLocks/>
                </p:cNvGrpSpPr>
                <p:nvPr/>
              </p:nvGrpSpPr>
              <p:grpSpPr bwMode="auto">
                <a:xfrm>
                  <a:off x="4457514" y="3731385"/>
                  <a:ext cx="3878246" cy="1691539"/>
                  <a:chOff x="4457514" y="1916832"/>
                  <a:chExt cx="3878246" cy="1691539"/>
                </a:xfrm>
              </p:grpSpPr>
              <p:sp>
                <p:nvSpPr>
                  <p:cNvPr id="66" name="右箭头 65"/>
                  <p:cNvSpPr/>
                  <p:nvPr/>
                </p:nvSpPr>
                <p:spPr>
                  <a:xfrm>
                    <a:off x="4457514" y="3313153"/>
                    <a:ext cx="2320915" cy="280934"/>
                  </a:xfrm>
                  <a:prstGeom prst="rightArrow">
                    <a:avLst/>
                  </a:prstGeom>
                  <a:ln/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  <p:sp>
                <p:nvSpPr>
                  <p:cNvPr id="71" name="任意多边形 70"/>
                  <p:cNvSpPr/>
                  <p:nvPr/>
                </p:nvSpPr>
                <p:spPr>
                  <a:xfrm>
                    <a:off x="6822879" y="1916422"/>
                    <a:ext cx="1512881" cy="1691949"/>
                  </a:xfrm>
                  <a:custGeom>
                    <a:avLst/>
                    <a:gdLst>
                      <a:gd name="connsiteX0" fmla="*/ 193431 w 1512277"/>
                      <a:gd name="connsiteY0" fmla="*/ 2583 h 1691539"/>
                      <a:gd name="connsiteX1" fmla="*/ 123092 w 1512277"/>
                      <a:gd name="connsiteY1" fmla="*/ 90506 h 1691539"/>
                      <a:gd name="connsiteX2" fmla="*/ 105508 w 1512277"/>
                      <a:gd name="connsiteY2" fmla="*/ 319106 h 1691539"/>
                      <a:gd name="connsiteX3" fmla="*/ 87923 w 1512277"/>
                      <a:gd name="connsiteY3" fmla="*/ 389445 h 1691539"/>
                      <a:gd name="connsiteX4" fmla="*/ 70339 w 1512277"/>
                      <a:gd name="connsiteY4" fmla="*/ 793891 h 1691539"/>
                      <a:gd name="connsiteX5" fmla="*/ 35169 w 1512277"/>
                      <a:gd name="connsiteY5" fmla="*/ 899399 h 1691539"/>
                      <a:gd name="connsiteX6" fmla="*/ 0 w 1512277"/>
                      <a:gd name="connsiteY6" fmla="*/ 1022491 h 1691539"/>
                      <a:gd name="connsiteX7" fmla="*/ 35169 w 1512277"/>
                      <a:gd name="connsiteY7" fmla="*/ 1655537 h 1691539"/>
                      <a:gd name="connsiteX8" fmla="*/ 87923 w 1512277"/>
                      <a:gd name="connsiteY8" fmla="*/ 1690706 h 1691539"/>
                      <a:gd name="connsiteX9" fmla="*/ 105508 w 1512277"/>
                      <a:gd name="connsiteY9" fmla="*/ 1637953 h 1691539"/>
                      <a:gd name="connsiteX10" fmla="*/ 158262 w 1512277"/>
                      <a:gd name="connsiteY10" fmla="*/ 1620368 h 1691539"/>
                      <a:gd name="connsiteX11" fmla="*/ 211015 w 1512277"/>
                      <a:gd name="connsiteY11" fmla="*/ 1585199 h 1691539"/>
                      <a:gd name="connsiteX12" fmla="*/ 246185 w 1512277"/>
                      <a:gd name="connsiteY12" fmla="*/ 1620368 h 1691539"/>
                      <a:gd name="connsiteX13" fmla="*/ 422031 w 1512277"/>
                      <a:gd name="connsiteY13" fmla="*/ 1620368 h 1691539"/>
                      <a:gd name="connsiteX14" fmla="*/ 527539 w 1512277"/>
                      <a:gd name="connsiteY14" fmla="*/ 1585199 h 1691539"/>
                      <a:gd name="connsiteX15" fmla="*/ 580292 w 1512277"/>
                      <a:gd name="connsiteY15" fmla="*/ 1567614 h 1691539"/>
                      <a:gd name="connsiteX16" fmla="*/ 615462 w 1512277"/>
                      <a:gd name="connsiteY16" fmla="*/ 1532445 h 1691539"/>
                      <a:gd name="connsiteX17" fmla="*/ 685800 w 1512277"/>
                      <a:gd name="connsiteY17" fmla="*/ 1514860 h 1691539"/>
                      <a:gd name="connsiteX18" fmla="*/ 967154 w 1512277"/>
                      <a:gd name="connsiteY18" fmla="*/ 1497276 h 1691539"/>
                      <a:gd name="connsiteX19" fmla="*/ 1072662 w 1512277"/>
                      <a:gd name="connsiteY19" fmla="*/ 1462106 h 1691539"/>
                      <a:gd name="connsiteX20" fmla="*/ 1266092 w 1512277"/>
                      <a:gd name="connsiteY20" fmla="*/ 1268676 h 1691539"/>
                      <a:gd name="connsiteX21" fmla="*/ 1301262 w 1512277"/>
                      <a:gd name="connsiteY21" fmla="*/ 1233506 h 1691539"/>
                      <a:gd name="connsiteX22" fmla="*/ 1354015 w 1512277"/>
                      <a:gd name="connsiteY22" fmla="*/ 1180753 h 1691539"/>
                      <a:gd name="connsiteX23" fmla="*/ 1406769 w 1512277"/>
                      <a:gd name="connsiteY23" fmla="*/ 1163168 h 1691539"/>
                      <a:gd name="connsiteX24" fmla="*/ 1441939 w 1512277"/>
                      <a:gd name="connsiteY24" fmla="*/ 1110414 h 1691539"/>
                      <a:gd name="connsiteX25" fmla="*/ 1494692 w 1512277"/>
                      <a:gd name="connsiteY25" fmla="*/ 934568 h 1691539"/>
                      <a:gd name="connsiteX26" fmla="*/ 1512277 w 1512277"/>
                      <a:gd name="connsiteY26" fmla="*/ 829060 h 1691539"/>
                      <a:gd name="connsiteX27" fmla="*/ 1494692 w 1512277"/>
                      <a:gd name="connsiteY27" fmla="*/ 565291 h 1691539"/>
                      <a:gd name="connsiteX28" fmla="*/ 1441939 w 1512277"/>
                      <a:gd name="connsiteY28" fmla="*/ 494953 h 1691539"/>
                      <a:gd name="connsiteX29" fmla="*/ 1389185 w 1512277"/>
                      <a:gd name="connsiteY29" fmla="*/ 442199 h 1691539"/>
                      <a:gd name="connsiteX30" fmla="*/ 1266092 w 1512277"/>
                      <a:gd name="connsiteY30" fmla="*/ 371860 h 1691539"/>
                      <a:gd name="connsiteX31" fmla="*/ 1213339 w 1512277"/>
                      <a:gd name="connsiteY31" fmla="*/ 354276 h 1691539"/>
                      <a:gd name="connsiteX32" fmla="*/ 1125415 w 1512277"/>
                      <a:gd name="connsiteY32" fmla="*/ 283937 h 1691539"/>
                      <a:gd name="connsiteX33" fmla="*/ 1072662 w 1512277"/>
                      <a:gd name="connsiteY33" fmla="*/ 266353 h 1691539"/>
                      <a:gd name="connsiteX34" fmla="*/ 967154 w 1512277"/>
                      <a:gd name="connsiteY34" fmla="*/ 196014 h 1691539"/>
                      <a:gd name="connsiteX35" fmla="*/ 914400 w 1512277"/>
                      <a:gd name="connsiteY35" fmla="*/ 178429 h 1691539"/>
                      <a:gd name="connsiteX36" fmla="*/ 808892 w 1512277"/>
                      <a:gd name="connsiteY36" fmla="*/ 108091 h 1691539"/>
                      <a:gd name="connsiteX37" fmla="*/ 650631 w 1512277"/>
                      <a:gd name="connsiteY37" fmla="*/ 55337 h 1691539"/>
                      <a:gd name="connsiteX38" fmla="*/ 597877 w 1512277"/>
                      <a:gd name="connsiteY38" fmla="*/ 37753 h 1691539"/>
                      <a:gd name="connsiteX39" fmla="*/ 457200 w 1512277"/>
                      <a:gd name="connsiteY39" fmla="*/ 2583 h 1691539"/>
                      <a:gd name="connsiteX40" fmla="*/ 228600 w 1512277"/>
                      <a:gd name="connsiteY40" fmla="*/ 20168 h 1691539"/>
                      <a:gd name="connsiteX41" fmla="*/ 193431 w 1512277"/>
                      <a:gd name="connsiteY41" fmla="*/ 2583 h 16915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</a:cxnLst>
                    <a:rect l="l" t="t" r="r" b="b"/>
                    <a:pathLst>
                      <a:path w="1512277" h="1691539">
                        <a:moveTo>
                          <a:pt x="193431" y="2583"/>
                        </a:moveTo>
                        <a:cubicBezTo>
                          <a:pt x="175846" y="14306"/>
                          <a:pt x="133137" y="54343"/>
                          <a:pt x="123092" y="90506"/>
                        </a:cubicBezTo>
                        <a:cubicBezTo>
                          <a:pt x="102637" y="164143"/>
                          <a:pt x="114438" y="243204"/>
                          <a:pt x="105508" y="319106"/>
                        </a:cubicBezTo>
                        <a:cubicBezTo>
                          <a:pt x="102684" y="343108"/>
                          <a:pt x="93785" y="365999"/>
                          <a:pt x="87923" y="389445"/>
                        </a:cubicBezTo>
                        <a:cubicBezTo>
                          <a:pt x="82062" y="524260"/>
                          <a:pt x="84225" y="659665"/>
                          <a:pt x="70339" y="793891"/>
                        </a:cubicBezTo>
                        <a:cubicBezTo>
                          <a:pt x="66524" y="830766"/>
                          <a:pt x="44160" y="863434"/>
                          <a:pt x="35169" y="899399"/>
                        </a:cubicBezTo>
                        <a:cubicBezTo>
                          <a:pt x="13090" y="987719"/>
                          <a:pt x="25228" y="946810"/>
                          <a:pt x="0" y="1022491"/>
                        </a:cubicBezTo>
                        <a:cubicBezTo>
                          <a:pt x="11723" y="1233506"/>
                          <a:pt x="7599" y="1446002"/>
                          <a:pt x="35169" y="1655537"/>
                        </a:cubicBezTo>
                        <a:cubicBezTo>
                          <a:pt x="37926" y="1676490"/>
                          <a:pt x="67420" y="1695832"/>
                          <a:pt x="87923" y="1690706"/>
                        </a:cubicBezTo>
                        <a:cubicBezTo>
                          <a:pt x="105905" y="1686211"/>
                          <a:pt x="92401" y="1651060"/>
                          <a:pt x="105508" y="1637953"/>
                        </a:cubicBezTo>
                        <a:cubicBezTo>
                          <a:pt x="118615" y="1624846"/>
                          <a:pt x="141683" y="1628658"/>
                          <a:pt x="158262" y="1620368"/>
                        </a:cubicBezTo>
                        <a:cubicBezTo>
                          <a:pt x="177165" y="1610917"/>
                          <a:pt x="193431" y="1596922"/>
                          <a:pt x="211015" y="1585199"/>
                        </a:cubicBezTo>
                        <a:cubicBezTo>
                          <a:pt x="222738" y="1596922"/>
                          <a:pt x="231969" y="1611838"/>
                          <a:pt x="246185" y="1620368"/>
                        </a:cubicBezTo>
                        <a:cubicBezTo>
                          <a:pt x="305208" y="1655782"/>
                          <a:pt x="354493" y="1630016"/>
                          <a:pt x="422031" y="1620368"/>
                        </a:cubicBezTo>
                        <a:lnTo>
                          <a:pt x="527539" y="1585199"/>
                        </a:lnTo>
                        <a:lnTo>
                          <a:pt x="580292" y="1567614"/>
                        </a:lnTo>
                        <a:cubicBezTo>
                          <a:pt x="592015" y="1555891"/>
                          <a:pt x="600633" y="1539859"/>
                          <a:pt x="615462" y="1532445"/>
                        </a:cubicBezTo>
                        <a:cubicBezTo>
                          <a:pt x="637078" y="1521637"/>
                          <a:pt x="661752" y="1517265"/>
                          <a:pt x="685800" y="1514860"/>
                        </a:cubicBezTo>
                        <a:cubicBezTo>
                          <a:pt x="779301" y="1505510"/>
                          <a:pt x="873369" y="1503137"/>
                          <a:pt x="967154" y="1497276"/>
                        </a:cubicBezTo>
                        <a:cubicBezTo>
                          <a:pt x="1002323" y="1485553"/>
                          <a:pt x="1046448" y="1488320"/>
                          <a:pt x="1072662" y="1462106"/>
                        </a:cubicBezTo>
                        <a:lnTo>
                          <a:pt x="1266092" y="1268676"/>
                        </a:lnTo>
                        <a:lnTo>
                          <a:pt x="1301262" y="1233506"/>
                        </a:lnTo>
                        <a:cubicBezTo>
                          <a:pt x="1318846" y="1215922"/>
                          <a:pt x="1330423" y="1188617"/>
                          <a:pt x="1354015" y="1180753"/>
                        </a:cubicBezTo>
                        <a:lnTo>
                          <a:pt x="1406769" y="1163168"/>
                        </a:lnTo>
                        <a:cubicBezTo>
                          <a:pt x="1418492" y="1145583"/>
                          <a:pt x="1433356" y="1129727"/>
                          <a:pt x="1441939" y="1110414"/>
                        </a:cubicBezTo>
                        <a:cubicBezTo>
                          <a:pt x="1458252" y="1073710"/>
                          <a:pt x="1485392" y="981070"/>
                          <a:pt x="1494692" y="934568"/>
                        </a:cubicBezTo>
                        <a:cubicBezTo>
                          <a:pt x="1501684" y="899606"/>
                          <a:pt x="1506415" y="864229"/>
                          <a:pt x="1512277" y="829060"/>
                        </a:cubicBezTo>
                        <a:cubicBezTo>
                          <a:pt x="1506415" y="741137"/>
                          <a:pt x="1512845" y="651519"/>
                          <a:pt x="1494692" y="565291"/>
                        </a:cubicBezTo>
                        <a:cubicBezTo>
                          <a:pt x="1488654" y="536612"/>
                          <a:pt x="1461012" y="517205"/>
                          <a:pt x="1441939" y="494953"/>
                        </a:cubicBezTo>
                        <a:cubicBezTo>
                          <a:pt x="1425755" y="476071"/>
                          <a:pt x="1408289" y="458119"/>
                          <a:pt x="1389185" y="442199"/>
                        </a:cubicBezTo>
                        <a:cubicBezTo>
                          <a:pt x="1358018" y="416226"/>
                          <a:pt x="1301506" y="387037"/>
                          <a:pt x="1266092" y="371860"/>
                        </a:cubicBezTo>
                        <a:cubicBezTo>
                          <a:pt x="1249055" y="364559"/>
                          <a:pt x="1230923" y="360137"/>
                          <a:pt x="1213339" y="354276"/>
                        </a:cubicBezTo>
                        <a:cubicBezTo>
                          <a:pt x="1180627" y="321564"/>
                          <a:pt x="1169781" y="306120"/>
                          <a:pt x="1125415" y="283937"/>
                        </a:cubicBezTo>
                        <a:cubicBezTo>
                          <a:pt x="1108836" y="275648"/>
                          <a:pt x="1090246" y="272214"/>
                          <a:pt x="1072662" y="266353"/>
                        </a:cubicBezTo>
                        <a:cubicBezTo>
                          <a:pt x="1037493" y="242907"/>
                          <a:pt x="1007253" y="209381"/>
                          <a:pt x="967154" y="196014"/>
                        </a:cubicBezTo>
                        <a:cubicBezTo>
                          <a:pt x="949569" y="190152"/>
                          <a:pt x="930603" y="187431"/>
                          <a:pt x="914400" y="178429"/>
                        </a:cubicBezTo>
                        <a:cubicBezTo>
                          <a:pt x="877451" y="157902"/>
                          <a:pt x="848991" y="121457"/>
                          <a:pt x="808892" y="108091"/>
                        </a:cubicBezTo>
                        <a:lnTo>
                          <a:pt x="650631" y="55337"/>
                        </a:lnTo>
                        <a:cubicBezTo>
                          <a:pt x="633046" y="49476"/>
                          <a:pt x="615859" y="42249"/>
                          <a:pt x="597877" y="37753"/>
                        </a:cubicBezTo>
                        <a:lnTo>
                          <a:pt x="457200" y="2583"/>
                        </a:lnTo>
                        <a:cubicBezTo>
                          <a:pt x="381000" y="8445"/>
                          <a:pt x="304502" y="11238"/>
                          <a:pt x="228600" y="20168"/>
                        </a:cubicBezTo>
                        <a:cubicBezTo>
                          <a:pt x="204598" y="22992"/>
                          <a:pt x="211016" y="-9140"/>
                          <a:pt x="193431" y="2583"/>
                        </a:cubicBezTo>
                        <a:close/>
                      </a:path>
                    </a:pathLst>
                  </a:custGeom>
                  <a:ln>
                    <a:noFill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zh-CN" altLang="en-US"/>
                  </a:p>
                </p:txBody>
              </p:sp>
            </p:grpSp>
            <p:sp>
              <p:nvSpPr>
                <p:cNvPr id="11299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066831" y="3796494"/>
                  <a:ext cx="2164217" cy="4001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latin typeface="黑体" pitchFamily="49" charset="-122"/>
                      <a:ea typeface="黑体" pitchFamily="49" charset="-122"/>
                    </a:rPr>
                    <a:t>多项式易解类</a:t>
                  </a:r>
                </a:p>
              </p:txBody>
            </p:sp>
            <p:sp>
              <p:nvSpPr>
                <p:cNvPr id="11300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6973827" y="4188931"/>
                  <a:ext cx="1239636" cy="70780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zh-CN" altLang="en-US" sz="2000" b="1">
                      <a:solidFill>
                        <a:srgbClr val="0000FF"/>
                      </a:solidFill>
                      <a:latin typeface="黑体" pitchFamily="49" charset="-122"/>
                      <a:ea typeface="黑体" pitchFamily="49" charset="-122"/>
                    </a:rPr>
                    <a:t>大数据易解类</a:t>
                  </a:r>
                </a:p>
              </p:txBody>
            </p:sp>
          </p:grpSp>
        </p:grpSp>
      </p:grpSp>
      <p:grpSp>
        <p:nvGrpSpPr>
          <p:cNvPr id="15" name="组合 2"/>
          <p:cNvGrpSpPr>
            <a:grpSpLocks/>
          </p:cNvGrpSpPr>
          <p:nvPr/>
        </p:nvGrpSpPr>
        <p:grpSpPr bwMode="auto">
          <a:xfrm>
            <a:off x="5299075" y="1346713"/>
            <a:ext cx="3665538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532" y="1820822"/>
              <a:ext cx="3385964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什么是大数据计算中可近似问题？</a:t>
              </a:r>
              <a:endParaRPr lang="zh-CN" altLang="en-US" sz="16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532" y="2205052"/>
              <a:ext cx="3385964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kumimoji="0" lang="zh-CN" altLang="en-US" sz="1600" dirty="0"/>
                <a:t>如何衡量数据量与近似效果的关系</a:t>
              </a:r>
              <a:r>
                <a:rPr kumimoji="0" lang="en-US" altLang="zh-CN" sz="1600" dirty="0"/>
                <a:t>?</a:t>
              </a:r>
              <a:endParaRPr kumimoji="0" lang="zh-CN" altLang="en-US" sz="1600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2</a:t>
              </a:r>
              <a:r>
                <a:rPr lang="zh-CN" altLang="en-US" sz="1800" b="1" dirty="0"/>
                <a:t>：数据驱动的近似算法理论</a:t>
              </a:r>
            </a:p>
          </p:txBody>
        </p:sp>
      </p:grpSp>
      <p:sp>
        <p:nvSpPr>
          <p:cNvPr id="69" name="圆角矩形 68"/>
          <p:cNvSpPr/>
          <p:nvPr/>
        </p:nvSpPr>
        <p:spPr>
          <a:xfrm>
            <a:off x="4427538" y="5810763"/>
            <a:ext cx="4608512" cy="576263"/>
          </a:xfrm>
          <a:prstGeom prst="roundRect">
            <a:avLst/>
          </a:prstGeom>
          <a:solidFill>
            <a:srgbClr val="FFFFCC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367213" y="5883788"/>
            <a:ext cx="2351087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近似的新挑战：</a:t>
            </a:r>
          </a:p>
        </p:txBody>
      </p:sp>
      <p:sp>
        <p:nvSpPr>
          <p:cNvPr id="74" name="矩形 73"/>
          <p:cNvSpPr/>
          <p:nvPr/>
        </p:nvSpPr>
        <p:spPr>
          <a:xfrm>
            <a:off x="6475643" y="5925633"/>
            <a:ext cx="10486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 </a:t>
            </a:r>
            <a:r>
              <a:rPr lang="en-US" altLang="zh-CN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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  <a:sym typeface="Wingdings" pitchFamily="2" charset="2"/>
              </a:rPr>
              <a:t>F</a:t>
            </a:r>
            <a:r>
              <a:rPr lang="en-US" altLang="zh-CN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  <a:sym typeface="Wingdings" pitchFamily="2" charset="2"/>
              </a:rPr>
              <a:t>’</a:t>
            </a:r>
            <a:endParaRPr lang="zh-CN" altLang="en-US" dirty="0">
              <a:solidFill>
                <a:srgbClr val="FF0000"/>
              </a:solidFill>
              <a:latin typeface="Times New Roman" pitchFamily="18" charset="0"/>
              <a:ea typeface="宋体" charset="0"/>
              <a:cs typeface="Times New Roman" pitchFamily="18" charset="0"/>
            </a:endParaRPr>
          </a:p>
        </p:txBody>
      </p:sp>
      <p:grpSp>
        <p:nvGrpSpPr>
          <p:cNvPr id="16" name="组合 74"/>
          <p:cNvGrpSpPr>
            <a:grpSpLocks/>
          </p:cNvGrpSpPr>
          <p:nvPr/>
        </p:nvGrpSpPr>
        <p:grpSpPr bwMode="auto">
          <a:xfrm>
            <a:off x="7334391" y="5786454"/>
            <a:ext cx="1706421" cy="602116"/>
            <a:chOff x="6258072" y="3259973"/>
            <a:chExt cx="1705966" cy="601075"/>
          </a:xfrm>
        </p:grpSpPr>
        <p:sp>
          <p:nvSpPr>
            <p:cNvPr id="80" name="矩形 79"/>
            <p:cNvSpPr/>
            <p:nvPr/>
          </p:nvSpPr>
          <p:spPr>
            <a:xfrm>
              <a:off x="6880087" y="3399383"/>
              <a:ext cx="10839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latin typeface="Arial" pitchFamily="34" charset="0"/>
                  <a:ea typeface="黑体" pitchFamily="49" charset="-122"/>
                  <a:cs typeface="Arial" pitchFamily="34" charset="0"/>
                </a:rPr>
                <a:t>X </a:t>
              </a:r>
              <a:r>
                <a:rPr lang="en-US" altLang="zh-CN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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Arial" pitchFamily="34" charset="0"/>
                  <a:ea typeface="黑体" pitchFamily="49" charset="-122"/>
                  <a:cs typeface="Arial" pitchFamily="34" charset="0"/>
                  <a:sym typeface="Wingdings" pitchFamily="2" charset="2"/>
                </a:rPr>
                <a:t>X</a:t>
              </a:r>
              <a:r>
                <a:rPr lang="en-US" altLang="zh-CN" b="1" i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solidFill>
                    <a:srgbClr val="FF0000"/>
                  </a:solidFill>
                  <a:latin typeface="Times New Roman" pitchFamily="18" charset="0"/>
                  <a:ea typeface="黑体" pitchFamily="49" charset="-122"/>
                  <a:cs typeface="Times New Roman" pitchFamily="18" charset="0"/>
                  <a:sym typeface="Wingdings" pitchFamily="2" charset="2"/>
                </a:rPr>
                <a:t>’</a:t>
              </a:r>
              <a:endParaRPr lang="zh-CN" altLang="en-US" dirty="0">
                <a:solidFill>
                  <a:srgbClr val="FF0000"/>
                </a:solidFill>
                <a:latin typeface="Times New Roman" pitchFamily="18" charset="0"/>
                <a:ea typeface="宋体" charset="0"/>
                <a:cs typeface="Times New Roman" pitchFamily="18" charset="0"/>
              </a:endParaRPr>
            </a:p>
          </p:txBody>
        </p:sp>
        <p:sp>
          <p:nvSpPr>
            <p:cNvPr id="11290" name="矩形 67"/>
            <p:cNvSpPr>
              <a:spLocks noChangeArrowheads="1"/>
            </p:cNvSpPr>
            <p:nvPr/>
          </p:nvSpPr>
          <p:spPr bwMode="auto">
            <a:xfrm>
              <a:off x="6258072" y="3259973"/>
              <a:ext cx="59503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3200" dirty="0"/>
                <a:t>⊕</a:t>
              </a:r>
            </a:p>
          </p:txBody>
        </p:sp>
      </p:grpSp>
      <p:grpSp>
        <p:nvGrpSpPr>
          <p:cNvPr id="17" name="组合 81"/>
          <p:cNvGrpSpPr>
            <a:grpSpLocks/>
          </p:cNvGrpSpPr>
          <p:nvPr/>
        </p:nvGrpSpPr>
        <p:grpSpPr bwMode="auto">
          <a:xfrm>
            <a:off x="828675" y="4659826"/>
            <a:ext cx="2951163" cy="1871662"/>
            <a:chOff x="683568" y="4653632"/>
            <a:chExt cx="2952328" cy="1871712"/>
          </a:xfrm>
        </p:grpSpPr>
        <p:grpSp>
          <p:nvGrpSpPr>
            <p:cNvPr id="18" name="组合 92"/>
            <p:cNvGrpSpPr>
              <a:grpSpLocks/>
            </p:cNvGrpSpPr>
            <p:nvPr/>
          </p:nvGrpSpPr>
          <p:grpSpPr bwMode="auto">
            <a:xfrm>
              <a:off x="683568" y="5501406"/>
              <a:ext cx="2952328" cy="1023938"/>
              <a:chOff x="1691737" y="4581129"/>
              <a:chExt cx="2951544" cy="1023351"/>
            </a:xfrm>
          </p:grpSpPr>
          <p:sp>
            <p:nvSpPr>
              <p:cNvPr id="85" name="圆角矩形 84"/>
              <p:cNvSpPr/>
              <p:nvPr/>
            </p:nvSpPr>
            <p:spPr>
              <a:xfrm>
                <a:off x="1691737" y="4957134"/>
                <a:ext cx="1503557" cy="647346"/>
              </a:xfrm>
              <a:prstGeom prst="roundRect">
                <a:avLst>
                  <a:gd name="adj" fmla="val 10000"/>
                </a:avLst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 defTabSz="666750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大数据不可近似问题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defTabSz="666750"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11286" name="直接连接符 3"/>
              <p:cNvSpPr>
                <a:spLocks noChangeArrowheads="1"/>
              </p:cNvSpPr>
              <p:nvPr/>
            </p:nvSpPr>
            <p:spPr bwMode="auto">
              <a:xfrm>
                <a:off x="3194472" y="4581129"/>
                <a:ext cx="560063" cy="373648"/>
              </a:xfrm>
              <a:custGeom>
                <a:avLst/>
                <a:gdLst>
                  <a:gd name="T0" fmla="*/ 0 w 560063"/>
                  <a:gd name="T1" fmla="*/ 0 h 373648"/>
                  <a:gd name="T2" fmla="*/ 0 w 560063"/>
                  <a:gd name="T3" fmla="*/ 254630 h 373648"/>
                  <a:gd name="T4" fmla="*/ 560063 w 560063"/>
                  <a:gd name="T5" fmla="*/ 254630 h 373648"/>
                  <a:gd name="T6" fmla="*/ 560063 w 560063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60063"/>
                  <a:gd name="T13" fmla="*/ 0 h 373648"/>
                  <a:gd name="T14" fmla="*/ 560063 w 560063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60063" h="373648"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87" name="直接连接符 4"/>
              <p:cNvSpPr>
                <a:spLocks noChangeArrowheads="1"/>
              </p:cNvSpPr>
              <p:nvPr/>
            </p:nvSpPr>
            <p:spPr bwMode="auto">
              <a:xfrm>
                <a:off x="2598314" y="4581129"/>
                <a:ext cx="596158" cy="373648"/>
              </a:xfrm>
              <a:custGeom>
                <a:avLst/>
                <a:gdLst>
                  <a:gd name="T0" fmla="*/ 596158 w 596158"/>
                  <a:gd name="T1" fmla="*/ 0 h 373648"/>
                  <a:gd name="T2" fmla="*/ 596158 w 596158"/>
                  <a:gd name="T3" fmla="*/ 254630 h 373648"/>
                  <a:gd name="T4" fmla="*/ 0 w 596158"/>
                  <a:gd name="T5" fmla="*/ 254630 h 373648"/>
                  <a:gd name="T6" fmla="*/ 0 w 596158"/>
                  <a:gd name="T7" fmla="*/ 373648 h 37364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596158"/>
                  <a:gd name="T13" fmla="*/ 0 h 373648"/>
                  <a:gd name="T14" fmla="*/ 596158 w 596158"/>
                  <a:gd name="T15" fmla="*/ 373648 h 37364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596158" h="373648"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noFill/>
              <a:ln w="38100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圆角矩形 87"/>
              <p:cNvSpPr/>
              <p:nvPr/>
            </p:nvSpPr>
            <p:spPr>
              <a:xfrm>
                <a:off x="3276267" y="4953961"/>
                <a:ext cx="1367014" cy="648933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 algn="ctr">
                  <a:lnSpc>
                    <a:spcPct val="90000"/>
                  </a:lnSpc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49" charset="-122"/>
                    <a:ea typeface="黑体" pitchFamily="49" charset="-122"/>
                  </a:rPr>
                  <a:t>大数据可近似问题</a:t>
                </a:r>
              </a:p>
            </p:txBody>
          </p:sp>
        </p:grpSp>
        <p:sp>
          <p:nvSpPr>
            <p:cNvPr id="84" name="矩形 83"/>
            <p:cNvSpPr/>
            <p:nvPr/>
          </p:nvSpPr>
          <p:spPr>
            <a:xfrm>
              <a:off x="1020251" y="4653632"/>
              <a:ext cx="2159852" cy="863623"/>
            </a:xfrm>
            <a:prstGeom prst="rect">
              <a:avLst/>
            </a:prstGeom>
            <a:noFill/>
            <a:ln w="50800">
              <a:solidFill>
                <a:srgbClr val="0033C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latin typeface="黑体" pitchFamily="49" charset="-122"/>
                <a:ea typeface="黑体" pitchFamily="49" charset="-122"/>
              </a:endParaRPr>
            </a:p>
          </p:txBody>
        </p:sp>
      </p:grpSp>
      <p:sp>
        <p:nvSpPr>
          <p:cNvPr id="11282" name="TextBox 5"/>
          <p:cNvSpPr txBox="1">
            <a:spLocks noChangeArrowheads="1"/>
          </p:cNvSpPr>
          <p:nvPr/>
        </p:nvSpPr>
        <p:spPr bwMode="auto">
          <a:xfrm>
            <a:off x="5875338" y="2965963"/>
            <a:ext cx="216535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NP and beyond</a:t>
            </a:r>
            <a:endParaRPr lang="zh-CN" altLang="en-US" sz="200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7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1"/>
          <p:cNvGrpSpPr>
            <a:grpSpLocks/>
          </p:cNvGrpSpPr>
          <p:nvPr/>
        </p:nvGrpSpPr>
        <p:grpSpPr bwMode="auto">
          <a:xfrm>
            <a:off x="2814638" y="2951929"/>
            <a:ext cx="5861050" cy="3176588"/>
            <a:chOff x="2814091" y="3121625"/>
            <a:chExt cx="5861863" cy="3176588"/>
          </a:xfrm>
        </p:grpSpPr>
        <p:sp>
          <p:nvSpPr>
            <p:cNvPr id="54" name="Chord 2"/>
            <p:cNvSpPr>
              <a:spLocks/>
            </p:cNvSpPr>
            <p:nvPr/>
          </p:nvSpPr>
          <p:spPr bwMode="auto">
            <a:xfrm rot="6732850">
              <a:off x="5303062" y="2925321"/>
              <a:ext cx="3176588" cy="3569195"/>
            </a:xfrm>
            <a:custGeom>
              <a:avLst/>
              <a:gdLst>
                <a:gd name="T0" fmla="*/ 2691457 w 3058098"/>
                <a:gd name="T1" fmla="*/ 2951636 h 3578456"/>
                <a:gd name="T2" fmla="*/ 673074 w 3058098"/>
                <a:gd name="T3" fmla="*/ 3271821 h 3578456"/>
                <a:gd name="T4" fmla="*/ 38577 w 3058098"/>
                <a:gd name="T5" fmla="*/ 1389857 h 3578456"/>
                <a:gd name="T6" fmla="*/ 1529049 w 3058098"/>
                <a:gd name="T7" fmla="*/ 0 h 3578456"/>
                <a:gd name="T8" fmla="*/ 2691457 w 3058098"/>
                <a:gd name="T9" fmla="*/ 2951636 h 35784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58098" h="3578456">
                  <a:moveTo>
                    <a:pt x="2691457" y="2951636"/>
                  </a:moveTo>
                  <a:cubicBezTo>
                    <a:pt x="2186169" y="3643510"/>
                    <a:pt x="1317543" y="3781305"/>
                    <a:pt x="673074" y="3271821"/>
                  </a:cubicBezTo>
                  <a:cubicBezTo>
                    <a:pt x="149693" y="2858063"/>
                    <a:pt x="-102408" y="2110315"/>
                    <a:pt x="38577" y="1389857"/>
                  </a:cubicBezTo>
                  <a:cubicBezTo>
                    <a:pt x="197720" y="576607"/>
                    <a:pt x="816069" y="0"/>
                    <a:pt x="1529049" y="0"/>
                  </a:cubicBezTo>
                  <a:lnTo>
                    <a:pt x="2691457" y="2951636"/>
                  </a:lnTo>
                  <a:close/>
                </a:path>
              </a:pathLst>
            </a:custGeom>
            <a:gradFill rotWithShape="1">
              <a:gsLst>
                <a:gs pos="0">
                  <a:srgbClr val="FFFF80"/>
                </a:gs>
                <a:gs pos="50000">
                  <a:srgbClr val="FFFFB3"/>
                </a:gs>
                <a:gs pos="100000">
                  <a:srgbClr val="FFFFDA"/>
                </a:gs>
              </a:gsLst>
              <a:lin ang="2700000" scaled="1"/>
            </a:gradFill>
            <a:ln w="95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dist="17961" dir="2700000" algn="ctr" rotWithShape="0">
                <a:srgbClr val="000000"/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zh-CN" altLang="en-US"/>
            </a:p>
          </p:txBody>
        </p:sp>
        <p:sp>
          <p:nvSpPr>
            <p:cNvPr id="12325" name="TextBox 5"/>
            <p:cNvSpPr txBox="1">
              <a:spLocks noChangeArrowheads="1"/>
            </p:cNvSpPr>
            <p:nvPr/>
          </p:nvSpPr>
          <p:spPr bwMode="auto">
            <a:xfrm>
              <a:off x="5875112" y="3248165"/>
              <a:ext cx="2165779" cy="41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NP and beyond</a:t>
              </a:r>
              <a:endParaRPr lang="zh-CN" altLang="en-US" sz="2000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1" name="右箭头 60"/>
            <p:cNvSpPr/>
            <p:nvPr/>
          </p:nvSpPr>
          <p:spPr>
            <a:xfrm>
              <a:off x="2814091" y="3272438"/>
              <a:ext cx="2802326" cy="373062"/>
            </a:xfrm>
            <a:prstGeom prst="rightArrow">
              <a:avLst/>
            </a:prstGeom>
            <a:solidFill>
              <a:srgbClr val="FFFF0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63"/>
          <p:cNvGrpSpPr>
            <a:grpSpLocks/>
          </p:cNvGrpSpPr>
          <p:nvPr/>
        </p:nvGrpSpPr>
        <p:grpSpPr bwMode="auto">
          <a:xfrm>
            <a:off x="4276725" y="3482154"/>
            <a:ext cx="4111625" cy="1652588"/>
            <a:chOff x="4276715" y="3651677"/>
            <a:chExt cx="4111709" cy="1652587"/>
          </a:xfrm>
        </p:grpSpPr>
        <p:sp>
          <p:nvSpPr>
            <p:cNvPr id="55" name="Oval 1"/>
            <p:cNvSpPr>
              <a:spLocks noChangeArrowheads="1"/>
            </p:cNvSpPr>
            <p:nvPr/>
          </p:nvSpPr>
          <p:spPr bwMode="auto">
            <a:xfrm>
              <a:off x="5616592" y="3651677"/>
              <a:ext cx="2771832" cy="1652587"/>
            </a:xfrm>
            <a:prstGeom prst="ellipse">
              <a:avLst/>
            </a:prstGeom>
            <a:solidFill>
              <a:srgbClr val="FCFBF9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>
              <a:outerShdw blurRad="63500" dist="17961" dir="2700000" algn="ctr" rotWithShape="0">
                <a:srgbClr val="000000">
                  <a:alpha val="74998"/>
                </a:srgbClr>
              </a:outerShdw>
            </a:effectLst>
          </p:spPr>
          <p:txBody>
            <a:bodyPr wrap="none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  <a:cs typeface="+mn-cs"/>
                </a:defRPr>
              </a:lvl9pPr>
            </a:lstStyle>
            <a:p>
              <a:pPr>
                <a:defRPr/>
              </a:pPr>
              <a:endParaRPr lang="en-US" altLang="zh-CN" sz="2000" dirty="0"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63" name="右箭头 62"/>
            <p:cNvSpPr/>
            <p:nvPr/>
          </p:nvSpPr>
          <p:spPr>
            <a:xfrm>
              <a:off x="4276715" y="4202540"/>
              <a:ext cx="1327177" cy="252412"/>
            </a:xfrm>
            <a:prstGeom prst="rightArrow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2323" name="TextBox 17"/>
            <p:cNvSpPr txBox="1">
              <a:spLocks noChangeArrowheads="1"/>
            </p:cNvSpPr>
            <p:nvPr/>
          </p:nvSpPr>
          <p:spPr bwMode="auto">
            <a:xfrm>
              <a:off x="6066809" y="3802394"/>
              <a:ext cx="216421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latin typeface="黑体" pitchFamily="49" charset="-122"/>
                  <a:ea typeface="黑体" pitchFamily="49" charset="-122"/>
                </a:rPr>
                <a:t>多项式易解类</a:t>
              </a:r>
            </a:p>
          </p:txBody>
        </p:sp>
      </p:grpSp>
      <p:sp>
        <p:nvSpPr>
          <p:cNvPr id="1229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回答“可计算”问题</a:t>
            </a:r>
            <a:r>
              <a:rPr lang="en-US" altLang="zh-CN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(3)</a:t>
            </a:r>
          </a:p>
        </p:txBody>
      </p:sp>
      <p:sp>
        <p:nvSpPr>
          <p:cNvPr id="6" name="矩形 5"/>
          <p:cNvSpPr/>
          <p:nvPr/>
        </p:nvSpPr>
        <p:spPr>
          <a:xfrm>
            <a:off x="827584" y="1194319"/>
            <a:ext cx="1988045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Calibri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G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=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solidFill>
                  <a:srgbClr val="FF0000"/>
                </a:solidFill>
                <a:latin typeface="Arial" pitchFamily="34" charset="0"/>
                <a:ea typeface="黑体" pitchFamily="49" charset="-122"/>
                <a:cs typeface="Arial" pitchFamily="34" charset="0"/>
              </a:rPr>
              <a:t>F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(</a:t>
            </a:r>
            <a:r>
              <a:rPr lang="en-US" altLang="zh-CN" sz="4400" b="1" i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x</a:t>
            </a:r>
            <a:r>
              <a:rPr lang="en-US" altLang="zh-CN" sz="44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Arial" pitchFamily="34" charset="0"/>
                <a:ea typeface="黑体" pitchFamily="49" charset="-122"/>
                <a:cs typeface="Arial" pitchFamily="34" charset="0"/>
              </a:rPr>
              <a:t>)</a:t>
            </a:r>
            <a:endParaRPr lang="zh-CN" altLang="en-US" sz="4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Arial" pitchFamily="34" charset="0"/>
              <a:ea typeface="宋体" charset="0"/>
              <a:cs typeface="Arial" pitchFamily="34" charset="0"/>
            </a:endParaRPr>
          </a:p>
        </p:txBody>
      </p:sp>
      <p:grpSp>
        <p:nvGrpSpPr>
          <p:cNvPr id="4" name="组合 27"/>
          <p:cNvGrpSpPr>
            <a:grpSpLocks/>
          </p:cNvGrpSpPr>
          <p:nvPr/>
        </p:nvGrpSpPr>
        <p:grpSpPr bwMode="auto">
          <a:xfrm>
            <a:off x="107504" y="2035197"/>
            <a:ext cx="4104592" cy="4537075"/>
            <a:chOff x="35157" y="1772816"/>
            <a:chExt cx="4104795" cy="4536503"/>
          </a:xfrm>
          <a:solidFill>
            <a:schemeClr val="bg1"/>
          </a:solidFill>
        </p:grpSpPr>
        <p:grpSp>
          <p:nvGrpSpPr>
            <p:cNvPr id="5" name="组合 28"/>
            <p:cNvGrpSpPr>
              <a:grpSpLocks/>
            </p:cNvGrpSpPr>
            <p:nvPr/>
          </p:nvGrpSpPr>
          <p:grpSpPr bwMode="auto">
            <a:xfrm>
              <a:off x="107504" y="1772816"/>
              <a:ext cx="4032448" cy="2520111"/>
              <a:chOff x="107504" y="1772816"/>
              <a:chExt cx="4032448" cy="2520111"/>
            </a:xfrm>
            <a:grpFill/>
          </p:grpSpPr>
          <p:grpSp>
            <p:nvGrpSpPr>
              <p:cNvPr id="7" name="组合 36"/>
              <p:cNvGrpSpPr>
                <a:grpSpLocks/>
              </p:cNvGrpSpPr>
              <p:nvPr/>
            </p:nvGrpSpPr>
            <p:grpSpPr bwMode="auto">
              <a:xfrm>
                <a:off x="539325" y="2277577"/>
                <a:ext cx="1727285" cy="373016"/>
                <a:chOff x="5651893" y="3285689"/>
                <a:chExt cx="1727285" cy="373016"/>
              </a:xfrm>
              <a:grpFill/>
            </p:grpSpPr>
            <p:sp>
              <p:nvSpPr>
                <p:cNvPr id="46" name="直接连接符 3"/>
                <p:cNvSpPr/>
                <p:nvPr/>
              </p:nvSpPr>
              <p:spPr>
                <a:xfrm>
                  <a:off x="6515535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7" name="直接连接符 4"/>
                <p:cNvSpPr/>
                <p:nvPr/>
              </p:nvSpPr>
              <p:spPr>
                <a:xfrm>
                  <a:off x="5651893" y="3285689"/>
                  <a:ext cx="863643" cy="373016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38" name="圆角矩形 37"/>
              <p:cNvSpPr/>
              <p:nvPr/>
            </p:nvSpPr>
            <p:spPr>
              <a:xfrm>
                <a:off x="683150" y="1772816"/>
                <a:ext cx="1368219" cy="528571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黑体" pitchFamily="2" charset="-122"/>
                    <a:ea typeface="黑体" pitchFamily="2" charset="-122"/>
                  </a:rPr>
                  <a:t>计算问题</a:t>
                </a:r>
                <a:endParaRPr lang="en-US" altLang="zh-CN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  <a:p>
                <a:pPr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39" name="圆角矩形 38" descr="羊皮纸"/>
              <p:cNvSpPr>
                <a:spLocks noChangeArrowheads="1"/>
              </p:cNvSpPr>
              <p:nvPr/>
            </p:nvSpPr>
            <p:spPr bwMode="auto">
              <a:xfrm>
                <a:off x="107504" y="2661420"/>
                <a:ext cx="1079727" cy="695521"/>
              </a:xfrm>
              <a:prstGeom prst="roundRect">
                <a:avLst>
                  <a:gd name="adj" fmla="val 10000"/>
                </a:avLst>
              </a:prstGeom>
              <a:grpFill/>
              <a:ln w="25400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  <a:cs typeface="+mn-cs"/>
                  </a:defRPr>
                </a:lvl9pPr>
              </a:lstStyle>
              <a:p>
                <a:pPr>
                  <a:lnSpc>
                    <a:spcPct val="90000"/>
                  </a:lnSpc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  <a:cs typeface="宋体" charset="0"/>
                  </a:rPr>
                  <a:t>不可判定问题</a:t>
                </a:r>
              </a:p>
              <a:p>
                <a:pPr>
                  <a:defRPr/>
                </a:pPr>
                <a:endParaRPr lang="zh-CN" altLang="en-US" dirty="0">
                  <a:latin typeface="Calibri" charset="0"/>
                  <a:ea typeface="宋体" charset="0"/>
                  <a:cs typeface="宋体" charset="0"/>
                </a:endParaRPr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1691312" y="2636307"/>
                <a:ext cx="1008113" cy="649206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可判定问题</a:t>
                </a:r>
                <a:endParaRPr lang="zh-CN" altLang="en-US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1" name="圆角矩形 40"/>
              <p:cNvSpPr/>
              <p:nvPr/>
            </p:nvSpPr>
            <p:spPr bwMode="auto">
              <a:xfrm>
                <a:off x="179070" y="3668084"/>
                <a:ext cx="1873342" cy="599999"/>
              </a:xfrm>
              <a:prstGeom prst="roundRect">
                <a:avLst>
                  <a:gd name="adj" fmla="val 1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难解问题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2195170" y="3656941"/>
                <a:ext cx="1944782" cy="635986"/>
              </a:xfrm>
              <a:prstGeom prst="roundRect">
                <a:avLst>
                  <a:gd name="adj" fmla="val 10000"/>
                </a:avLst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72000" b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黑体" pitchFamily="49" charset="-122"/>
                    <a:ea typeface="黑体" pitchFamily="49" charset="-122"/>
                  </a:rPr>
                  <a:t>易解问题</a:t>
                </a:r>
                <a:endParaRPr lang="en-US" altLang="zh-CN" sz="2000" dirty="0">
                  <a:solidFill>
                    <a:schemeClr val="tx1"/>
                  </a:solidFill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80000"/>
                  </a:lnSpc>
                  <a:spcAft>
                    <a:spcPts val="0"/>
                  </a:spcAft>
                  <a:defRPr/>
                </a:pP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多项式易解类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)</a:t>
                </a:r>
                <a:endParaRPr lang="zh-CN" altLang="en-US" sz="2000" dirty="0">
                  <a:solidFill>
                    <a:srgbClr val="0000FF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  <p:grpSp>
            <p:nvGrpSpPr>
              <p:cNvPr id="8" name="组合 42"/>
              <p:cNvGrpSpPr>
                <a:grpSpLocks/>
              </p:cNvGrpSpPr>
              <p:nvPr/>
            </p:nvGrpSpPr>
            <p:grpSpPr bwMode="auto">
              <a:xfrm>
                <a:off x="1331527" y="3285513"/>
                <a:ext cx="1727285" cy="373015"/>
                <a:chOff x="5652479" y="3285513"/>
                <a:chExt cx="1727285" cy="373015"/>
              </a:xfrm>
              <a:grpFill/>
            </p:grpSpPr>
            <p:sp>
              <p:nvSpPr>
                <p:cNvPr id="44" name="直接连接符 3"/>
                <p:cNvSpPr/>
                <p:nvPr/>
              </p:nvSpPr>
              <p:spPr>
                <a:xfrm>
                  <a:off x="6516121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0" y="0"/>
                      </a:moveTo>
                      <a:lnTo>
                        <a:pt x="0" y="254630"/>
                      </a:lnTo>
                      <a:lnTo>
                        <a:pt x="863624" y="254630"/>
                      </a:lnTo>
                      <a:lnTo>
                        <a:pt x="863624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  <p:sp>
              <p:nvSpPr>
                <p:cNvPr id="45" name="直接连接符 4"/>
                <p:cNvSpPr/>
                <p:nvPr/>
              </p:nvSpPr>
              <p:spPr>
                <a:xfrm>
                  <a:off x="5652479" y="3285513"/>
                  <a:ext cx="863643" cy="373015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>
                      <a:moveTo>
                        <a:pt x="863624" y="0"/>
                      </a:moveTo>
                      <a:lnTo>
                        <a:pt x="863624" y="254630"/>
                      </a:lnTo>
                      <a:lnTo>
                        <a:pt x="0" y="254630"/>
                      </a:lnTo>
                      <a:lnTo>
                        <a:pt x="0" y="373648"/>
                      </a:lnTo>
                    </a:path>
                  </a:pathLst>
                </a:custGeom>
                <a:grpFill/>
              </p:spPr>
              <p:style>
                <a:lnRef idx="2">
                  <a:schemeClr val="accent1">
                    <a:shade val="6000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rgbClr r="0" g="0" b="0"/>
                </a:fillRef>
                <a:effectRef idx="0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/>
                <a:lstStyle/>
                <a:p>
                  <a:pPr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9" name="组合 29"/>
            <p:cNvGrpSpPr>
              <a:grpSpLocks/>
            </p:cNvGrpSpPr>
            <p:nvPr/>
          </p:nvGrpSpPr>
          <p:grpSpPr bwMode="auto">
            <a:xfrm>
              <a:off x="35157" y="4271293"/>
              <a:ext cx="2378097" cy="2038026"/>
              <a:chOff x="35157" y="4271293"/>
              <a:chExt cx="2378097" cy="2038026"/>
            </a:xfrm>
            <a:grpFill/>
          </p:grpSpPr>
          <p:sp>
            <p:nvSpPr>
              <p:cNvPr id="31" name="直接连接符 3"/>
              <p:cNvSpPr/>
              <p:nvPr/>
            </p:nvSpPr>
            <p:spPr>
              <a:xfrm>
                <a:off x="1098724" y="4271293"/>
                <a:ext cx="360381" cy="373016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0" y="0"/>
                    </a:moveTo>
                    <a:lnTo>
                      <a:pt x="0" y="254630"/>
                    </a:lnTo>
                    <a:lnTo>
                      <a:pt x="560063" y="254630"/>
                    </a:lnTo>
                    <a:lnTo>
                      <a:pt x="560063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2" name="直接连接符 4"/>
              <p:cNvSpPr/>
              <p:nvPr/>
            </p:nvSpPr>
            <p:spPr>
              <a:xfrm>
                <a:off x="503382" y="4272814"/>
                <a:ext cx="595341" cy="373015"/>
              </a:xfrm>
              <a:custGeom>
                <a:avLst/>
                <a:gdLst/>
                <a:ahLst/>
                <a:cxnLst/>
                <a:rect l="0" t="0" r="0" b="0"/>
                <a:pathLst>
                  <a:path>
                    <a:moveTo>
                      <a:pt x="596158" y="0"/>
                    </a:moveTo>
                    <a:lnTo>
                      <a:pt x="596158" y="254630"/>
                    </a:lnTo>
                    <a:lnTo>
                      <a:pt x="0" y="254630"/>
                    </a:lnTo>
                    <a:lnTo>
                      <a:pt x="0" y="373648"/>
                    </a:lnTo>
                  </a:path>
                </a:pathLst>
              </a:custGeom>
              <a:grpFill/>
            </p:spPr>
            <p:style>
              <a:lnRef idx="2">
                <a:schemeClr val="accent1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0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33" name="圆角矩形 32"/>
              <p:cNvSpPr/>
              <p:nvPr/>
            </p:nvSpPr>
            <p:spPr bwMode="auto">
              <a:xfrm>
                <a:off x="35157" y="4630418"/>
                <a:ext cx="1008050" cy="682068"/>
              </a:xfrm>
              <a:prstGeom prst="roundRect">
                <a:avLst>
                  <a:gd name="adj" fmla="val 10000"/>
                </a:avLst>
              </a:prstGeom>
              <a:grpFill/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不可近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似问题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  <p:sp>
            <p:nvSpPr>
              <p:cNvPr id="34" name="圆角矩形 4"/>
              <p:cNvSpPr/>
              <p:nvPr/>
            </p:nvSpPr>
            <p:spPr>
              <a:xfrm>
                <a:off x="732009" y="5622019"/>
                <a:ext cx="1681245" cy="687300"/>
              </a:xfrm>
              <a:prstGeom prst="rect">
                <a:avLst/>
              </a:prstGeom>
              <a:solidFill>
                <a:srgbClr val="CCFFFF"/>
              </a:solidFill>
              <a:ln w="38100">
                <a:solidFill>
                  <a:srgbClr val="CCFFCC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72000" tIns="72000" rIns="60960" bIns="0" spcCol="127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近似算法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（多项式算法）</a:t>
                </a:r>
              </a:p>
            </p:txBody>
          </p:sp>
          <p:cxnSp>
            <p:nvCxnSpPr>
              <p:cNvPr id="35" name="直接箭头连接符 34"/>
              <p:cNvCxnSpPr>
                <a:stCxn id="34" idx="0"/>
                <a:endCxn id="36" idx="2"/>
              </p:cNvCxnSpPr>
              <p:nvPr/>
            </p:nvCxnSpPr>
            <p:spPr>
              <a:xfrm flipV="1">
                <a:off x="1572631" y="5345302"/>
                <a:ext cx="5460" cy="276717"/>
              </a:xfrm>
              <a:prstGeom prst="straightConnector1">
                <a:avLst/>
              </a:prstGeom>
              <a:grpFill/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圆角矩形 35"/>
              <p:cNvSpPr/>
              <p:nvPr/>
            </p:nvSpPr>
            <p:spPr bwMode="auto">
              <a:xfrm>
                <a:off x="1092067" y="4661388"/>
                <a:ext cx="972048" cy="683914"/>
              </a:xfrm>
              <a:prstGeom prst="roundRect">
                <a:avLst>
                  <a:gd name="adj" fmla="val 10000"/>
                </a:avLst>
              </a:prstGeom>
              <a:solidFill>
                <a:srgbClr val="FFFF66"/>
              </a:solidFill>
              <a:ln w="38100">
                <a:solidFill>
                  <a:srgbClr val="FFCC00"/>
                </a:solidFill>
              </a:ln>
            </p:spPr>
            <p:style>
              <a:lnRef idx="2">
                <a:schemeClr val="accen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0" rIns="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umimoji="1" sz="2400" kern="1200">
                    <a:solidFill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可近似</a:t>
                </a:r>
                <a:endParaRPr lang="en-US" altLang="zh-CN" sz="2000" dirty="0">
                  <a:latin typeface="黑体" pitchFamily="49" charset="-122"/>
                  <a:ea typeface="黑体" pitchFamily="49" charset="-122"/>
                </a:endParaRPr>
              </a:p>
              <a:p>
                <a:pPr algn="ctr" defTabSz="711200">
                  <a:lnSpc>
                    <a:spcPct val="90000"/>
                  </a:lnSpc>
                  <a:spcAft>
                    <a:spcPts val="0"/>
                  </a:spcAft>
                  <a:defRPr/>
                </a:pPr>
                <a:r>
                  <a:rPr lang="zh-CN" altLang="en-US" sz="2000" dirty="0">
                    <a:latin typeface="黑体" pitchFamily="49" charset="-122"/>
                    <a:ea typeface="黑体" pitchFamily="49" charset="-122"/>
                  </a:rPr>
                  <a:t>问题</a:t>
                </a:r>
              </a:p>
              <a:p>
                <a:pPr>
                  <a:defRPr/>
                </a:pPr>
                <a:endParaRPr lang="zh-CN" altLang="en-US" dirty="0"/>
              </a:p>
            </p:txBody>
          </p:sp>
        </p:grpSp>
      </p:grpSp>
      <p:cxnSp>
        <p:nvCxnSpPr>
          <p:cNvPr id="58" name="Curved Connector 5"/>
          <p:cNvCxnSpPr>
            <a:cxnSpLocks noChangeShapeType="1"/>
          </p:cNvCxnSpPr>
          <p:nvPr/>
        </p:nvCxnSpPr>
        <p:spPr bwMode="auto">
          <a:xfrm rot="5400000">
            <a:off x="6019800" y="4266379"/>
            <a:ext cx="1660525" cy="142875"/>
          </a:xfrm>
          <a:prstGeom prst="curved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>
            <a:outerShdw blurRad="63500" dist="17961" dir="2700000" algn="ctr" rotWithShape="0">
              <a:srgbClr val="000000">
                <a:alpha val="74998"/>
              </a:srgbClr>
            </a:outerShdw>
          </a:effectLst>
        </p:spPr>
      </p:cxnSp>
      <p:grpSp>
        <p:nvGrpSpPr>
          <p:cNvPr id="10" name="组合 76"/>
          <p:cNvGrpSpPr>
            <a:grpSpLocks/>
          </p:cNvGrpSpPr>
          <p:nvPr/>
        </p:nvGrpSpPr>
        <p:grpSpPr bwMode="auto">
          <a:xfrm>
            <a:off x="4457700" y="3561529"/>
            <a:ext cx="3878263" cy="1692275"/>
            <a:chOff x="4457514" y="3731385"/>
            <a:chExt cx="3878246" cy="1691539"/>
          </a:xfrm>
        </p:grpSpPr>
        <p:sp>
          <p:nvSpPr>
            <p:cNvPr id="12314" name="TextBox 9"/>
            <p:cNvSpPr txBox="1">
              <a:spLocks noChangeArrowheads="1"/>
            </p:cNvSpPr>
            <p:nvPr/>
          </p:nvSpPr>
          <p:spPr bwMode="auto">
            <a:xfrm>
              <a:off x="5722761" y="4202504"/>
              <a:ext cx="1513535" cy="7078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非大数据</a:t>
              </a:r>
              <a:endParaRPr lang="en-US" altLang="zh-CN" sz="20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endParaRPr>
            </a:p>
            <a:p>
              <a:r>
                <a:rPr lang="zh-CN" altLang="en-US" sz="2000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</a:p>
          </p:txBody>
        </p:sp>
        <p:grpSp>
          <p:nvGrpSpPr>
            <p:cNvPr id="12" name="组合 75"/>
            <p:cNvGrpSpPr>
              <a:grpSpLocks/>
            </p:cNvGrpSpPr>
            <p:nvPr/>
          </p:nvGrpSpPr>
          <p:grpSpPr bwMode="auto">
            <a:xfrm>
              <a:off x="4457514" y="3731385"/>
              <a:ext cx="3878246" cy="1691539"/>
              <a:chOff x="4457514" y="3731385"/>
              <a:chExt cx="3878246" cy="1691539"/>
            </a:xfrm>
          </p:grpSpPr>
          <p:grpSp>
            <p:nvGrpSpPr>
              <p:cNvPr id="13" name="组合 71"/>
              <p:cNvGrpSpPr>
                <a:grpSpLocks/>
              </p:cNvGrpSpPr>
              <p:nvPr/>
            </p:nvGrpSpPr>
            <p:grpSpPr bwMode="auto">
              <a:xfrm>
                <a:off x="4457514" y="3731385"/>
                <a:ext cx="3878246" cy="1691539"/>
                <a:chOff x="4457514" y="1916832"/>
                <a:chExt cx="3878246" cy="1691539"/>
              </a:xfrm>
            </p:grpSpPr>
            <p:sp>
              <p:nvSpPr>
                <p:cNvPr id="66" name="右箭头 65"/>
                <p:cNvSpPr/>
                <p:nvPr/>
              </p:nvSpPr>
              <p:spPr>
                <a:xfrm>
                  <a:off x="4457514" y="3313224"/>
                  <a:ext cx="2320915" cy="280866"/>
                </a:xfrm>
                <a:prstGeom prst="rightArrow">
                  <a:avLst/>
                </a:prstGeom>
                <a:ln/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  <p:sp>
              <p:nvSpPr>
                <p:cNvPr id="71" name="任意多边形 70"/>
                <p:cNvSpPr/>
                <p:nvPr/>
              </p:nvSpPr>
              <p:spPr>
                <a:xfrm>
                  <a:off x="6822879" y="1916832"/>
                  <a:ext cx="1512881" cy="1691539"/>
                </a:xfrm>
                <a:custGeom>
                  <a:avLst/>
                  <a:gdLst>
                    <a:gd name="connsiteX0" fmla="*/ 193431 w 1512277"/>
                    <a:gd name="connsiteY0" fmla="*/ 2583 h 1691539"/>
                    <a:gd name="connsiteX1" fmla="*/ 123092 w 1512277"/>
                    <a:gd name="connsiteY1" fmla="*/ 90506 h 1691539"/>
                    <a:gd name="connsiteX2" fmla="*/ 105508 w 1512277"/>
                    <a:gd name="connsiteY2" fmla="*/ 319106 h 1691539"/>
                    <a:gd name="connsiteX3" fmla="*/ 87923 w 1512277"/>
                    <a:gd name="connsiteY3" fmla="*/ 389445 h 1691539"/>
                    <a:gd name="connsiteX4" fmla="*/ 70339 w 1512277"/>
                    <a:gd name="connsiteY4" fmla="*/ 793891 h 1691539"/>
                    <a:gd name="connsiteX5" fmla="*/ 35169 w 1512277"/>
                    <a:gd name="connsiteY5" fmla="*/ 899399 h 1691539"/>
                    <a:gd name="connsiteX6" fmla="*/ 0 w 1512277"/>
                    <a:gd name="connsiteY6" fmla="*/ 1022491 h 1691539"/>
                    <a:gd name="connsiteX7" fmla="*/ 35169 w 1512277"/>
                    <a:gd name="connsiteY7" fmla="*/ 1655537 h 1691539"/>
                    <a:gd name="connsiteX8" fmla="*/ 87923 w 1512277"/>
                    <a:gd name="connsiteY8" fmla="*/ 1690706 h 1691539"/>
                    <a:gd name="connsiteX9" fmla="*/ 105508 w 1512277"/>
                    <a:gd name="connsiteY9" fmla="*/ 1637953 h 1691539"/>
                    <a:gd name="connsiteX10" fmla="*/ 158262 w 1512277"/>
                    <a:gd name="connsiteY10" fmla="*/ 1620368 h 1691539"/>
                    <a:gd name="connsiteX11" fmla="*/ 211015 w 1512277"/>
                    <a:gd name="connsiteY11" fmla="*/ 1585199 h 1691539"/>
                    <a:gd name="connsiteX12" fmla="*/ 246185 w 1512277"/>
                    <a:gd name="connsiteY12" fmla="*/ 1620368 h 1691539"/>
                    <a:gd name="connsiteX13" fmla="*/ 422031 w 1512277"/>
                    <a:gd name="connsiteY13" fmla="*/ 1620368 h 1691539"/>
                    <a:gd name="connsiteX14" fmla="*/ 527539 w 1512277"/>
                    <a:gd name="connsiteY14" fmla="*/ 1585199 h 1691539"/>
                    <a:gd name="connsiteX15" fmla="*/ 580292 w 1512277"/>
                    <a:gd name="connsiteY15" fmla="*/ 1567614 h 1691539"/>
                    <a:gd name="connsiteX16" fmla="*/ 615462 w 1512277"/>
                    <a:gd name="connsiteY16" fmla="*/ 1532445 h 1691539"/>
                    <a:gd name="connsiteX17" fmla="*/ 685800 w 1512277"/>
                    <a:gd name="connsiteY17" fmla="*/ 1514860 h 1691539"/>
                    <a:gd name="connsiteX18" fmla="*/ 967154 w 1512277"/>
                    <a:gd name="connsiteY18" fmla="*/ 1497276 h 1691539"/>
                    <a:gd name="connsiteX19" fmla="*/ 1072662 w 1512277"/>
                    <a:gd name="connsiteY19" fmla="*/ 1462106 h 1691539"/>
                    <a:gd name="connsiteX20" fmla="*/ 1266092 w 1512277"/>
                    <a:gd name="connsiteY20" fmla="*/ 1268676 h 1691539"/>
                    <a:gd name="connsiteX21" fmla="*/ 1301262 w 1512277"/>
                    <a:gd name="connsiteY21" fmla="*/ 1233506 h 1691539"/>
                    <a:gd name="connsiteX22" fmla="*/ 1354015 w 1512277"/>
                    <a:gd name="connsiteY22" fmla="*/ 1180753 h 1691539"/>
                    <a:gd name="connsiteX23" fmla="*/ 1406769 w 1512277"/>
                    <a:gd name="connsiteY23" fmla="*/ 1163168 h 1691539"/>
                    <a:gd name="connsiteX24" fmla="*/ 1441939 w 1512277"/>
                    <a:gd name="connsiteY24" fmla="*/ 1110414 h 1691539"/>
                    <a:gd name="connsiteX25" fmla="*/ 1494692 w 1512277"/>
                    <a:gd name="connsiteY25" fmla="*/ 934568 h 1691539"/>
                    <a:gd name="connsiteX26" fmla="*/ 1512277 w 1512277"/>
                    <a:gd name="connsiteY26" fmla="*/ 829060 h 1691539"/>
                    <a:gd name="connsiteX27" fmla="*/ 1494692 w 1512277"/>
                    <a:gd name="connsiteY27" fmla="*/ 565291 h 1691539"/>
                    <a:gd name="connsiteX28" fmla="*/ 1441939 w 1512277"/>
                    <a:gd name="connsiteY28" fmla="*/ 494953 h 1691539"/>
                    <a:gd name="connsiteX29" fmla="*/ 1389185 w 1512277"/>
                    <a:gd name="connsiteY29" fmla="*/ 442199 h 1691539"/>
                    <a:gd name="connsiteX30" fmla="*/ 1266092 w 1512277"/>
                    <a:gd name="connsiteY30" fmla="*/ 371860 h 1691539"/>
                    <a:gd name="connsiteX31" fmla="*/ 1213339 w 1512277"/>
                    <a:gd name="connsiteY31" fmla="*/ 354276 h 1691539"/>
                    <a:gd name="connsiteX32" fmla="*/ 1125415 w 1512277"/>
                    <a:gd name="connsiteY32" fmla="*/ 283937 h 1691539"/>
                    <a:gd name="connsiteX33" fmla="*/ 1072662 w 1512277"/>
                    <a:gd name="connsiteY33" fmla="*/ 266353 h 1691539"/>
                    <a:gd name="connsiteX34" fmla="*/ 967154 w 1512277"/>
                    <a:gd name="connsiteY34" fmla="*/ 196014 h 1691539"/>
                    <a:gd name="connsiteX35" fmla="*/ 914400 w 1512277"/>
                    <a:gd name="connsiteY35" fmla="*/ 178429 h 1691539"/>
                    <a:gd name="connsiteX36" fmla="*/ 808892 w 1512277"/>
                    <a:gd name="connsiteY36" fmla="*/ 108091 h 1691539"/>
                    <a:gd name="connsiteX37" fmla="*/ 650631 w 1512277"/>
                    <a:gd name="connsiteY37" fmla="*/ 55337 h 1691539"/>
                    <a:gd name="connsiteX38" fmla="*/ 597877 w 1512277"/>
                    <a:gd name="connsiteY38" fmla="*/ 37753 h 1691539"/>
                    <a:gd name="connsiteX39" fmla="*/ 457200 w 1512277"/>
                    <a:gd name="connsiteY39" fmla="*/ 2583 h 1691539"/>
                    <a:gd name="connsiteX40" fmla="*/ 228600 w 1512277"/>
                    <a:gd name="connsiteY40" fmla="*/ 20168 h 1691539"/>
                    <a:gd name="connsiteX41" fmla="*/ 193431 w 1512277"/>
                    <a:gd name="connsiteY41" fmla="*/ 2583 h 1691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512277" h="1691539">
                      <a:moveTo>
                        <a:pt x="193431" y="2583"/>
                      </a:moveTo>
                      <a:cubicBezTo>
                        <a:pt x="175846" y="14306"/>
                        <a:pt x="133137" y="54343"/>
                        <a:pt x="123092" y="90506"/>
                      </a:cubicBezTo>
                      <a:cubicBezTo>
                        <a:pt x="102637" y="164143"/>
                        <a:pt x="114438" y="243204"/>
                        <a:pt x="105508" y="319106"/>
                      </a:cubicBezTo>
                      <a:cubicBezTo>
                        <a:pt x="102684" y="343108"/>
                        <a:pt x="93785" y="365999"/>
                        <a:pt x="87923" y="389445"/>
                      </a:cubicBezTo>
                      <a:cubicBezTo>
                        <a:pt x="82062" y="524260"/>
                        <a:pt x="84225" y="659665"/>
                        <a:pt x="70339" y="793891"/>
                      </a:cubicBezTo>
                      <a:cubicBezTo>
                        <a:pt x="66524" y="830766"/>
                        <a:pt x="44160" y="863434"/>
                        <a:pt x="35169" y="899399"/>
                      </a:cubicBezTo>
                      <a:cubicBezTo>
                        <a:pt x="13090" y="987719"/>
                        <a:pt x="25228" y="946810"/>
                        <a:pt x="0" y="1022491"/>
                      </a:cubicBezTo>
                      <a:cubicBezTo>
                        <a:pt x="11723" y="1233506"/>
                        <a:pt x="7599" y="1446002"/>
                        <a:pt x="35169" y="1655537"/>
                      </a:cubicBezTo>
                      <a:cubicBezTo>
                        <a:pt x="37926" y="1676490"/>
                        <a:pt x="67420" y="1695832"/>
                        <a:pt x="87923" y="1690706"/>
                      </a:cubicBezTo>
                      <a:cubicBezTo>
                        <a:pt x="105905" y="1686211"/>
                        <a:pt x="92401" y="1651060"/>
                        <a:pt x="105508" y="1637953"/>
                      </a:cubicBezTo>
                      <a:cubicBezTo>
                        <a:pt x="118615" y="1624846"/>
                        <a:pt x="141683" y="1628658"/>
                        <a:pt x="158262" y="1620368"/>
                      </a:cubicBezTo>
                      <a:cubicBezTo>
                        <a:pt x="177165" y="1610917"/>
                        <a:pt x="193431" y="1596922"/>
                        <a:pt x="211015" y="1585199"/>
                      </a:cubicBezTo>
                      <a:cubicBezTo>
                        <a:pt x="222738" y="1596922"/>
                        <a:pt x="231969" y="1611838"/>
                        <a:pt x="246185" y="1620368"/>
                      </a:cubicBezTo>
                      <a:cubicBezTo>
                        <a:pt x="305208" y="1655782"/>
                        <a:pt x="354493" y="1630016"/>
                        <a:pt x="422031" y="1620368"/>
                      </a:cubicBezTo>
                      <a:lnTo>
                        <a:pt x="527539" y="1585199"/>
                      </a:lnTo>
                      <a:lnTo>
                        <a:pt x="580292" y="1567614"/>
                      </a:lnTo>
                      <a:cubicBezTo>
                        <a:pt x="592015" y="1555891"/>
                        <a:pt x="600633" y="1539859"/>
                        <a:pt x="615462" y="1532445"/>
                      </a:cubicBezTo>
                      <a:cubicBezTo>
                        <a:pt x="637078" y="1521637"/>
                        <a:pt x="661752" y="1517265"/>
                        <a:pt x="685800" y="1514860"/>
                      </a:cubicBezTo>
                      <a:cubicBezTo>
                        <a:pt x="779301" y="1505510"/>
                        <a:pt x="873369" y="1503137"/>
                        <a:pt x="967154" y="1497276"/>
                      </a:cubicBezTo>
                      <a:cubicBezTo>
                        <a:pt x="1002323" y="1485553"/>
                        <a:pt x="1046448" y="1488320"/>
                        <a:pt x="1072662" y="1462106"/>
                      </a:cubicBezTo>
                      <a:lnTo>
                        <a:pt x="1266092" y="1268676"/>
                      </a:lnTo>
                      <a:lnTo>
                        <a:pt x="1301262" y="1233506"/>
                      </a:lnTo>
                      <a:cubicBezTo>
                        <a:pt x="1318846" y="1215922"/>
                        <a:pt x="1330423" y="1188617"/>
                        <a:pt x="1354015" y="1180753"/>
                      </a:cubicBezTo>
                      <a:lnTo>
                        <a:pt x="1406769" y="1163168"/>
                      </a:lnTo>
                      <a:cubicBezTo>
                        <a:pt x="1418492" y="1145583"/>
                        <a:pt x="1433356" y="1129727"/>
                        <a:pt x="1441939" y="1110414"/>
                      </a:cubicBezTo>
                      <a:cubicBezTo>
                        <a:pt x="1458252" y="1073710"/>
                        <a:pt x="1485392" y="981070"/>
                        <a:pt x="1494692" y="934568"/>
                      </a:cubicBezTo>
                      <a:cubicBezTo>
                        <a:pt x="1501684" y="899606"/>
                        <a:pt x="1506415" y="864229"/>
                        <a:pt x="1512277" y="829060"/>
                      </a:cubicBezTo>
                      <a:cubicBezTo>
                        <a:pt x="1506415" y="741137"/>
                        <a:pt x="1512845" y="651519"/>
                        <a:pt x="1494692" y="565291"/>
                      </a:cubicBezTo>
                      <a:cubicBezTo>
                        <a:pt x="1488654" y="536612"/>
                        <a:pt x="1461012" y="517205"/>
                        <a:pt x="1441939" y="494953"/>
                      </a:cubicBezTo>
                      <a:cubicBezTo>
                        <a:pt x="1425755" y="476071"/>
                        <a:pt x="1408289" y="458119"/>
                        <a:pt x="1389185" y="442199"/>
                      </a:cubicBezTo>
                      <a:cubicBezTo>
                        <a:pt x="1358018" y="416226"/>
                        <a:pt x="1301506" y="387037"/>
                        <a:pt x="1266092" y="371860"/>
                      </a:cubicBezTo>
                      <a:cubicBezTo>
                        <a:pt x="1249055" y="364559"/>
                        <a:pt x="1230923" y="360137"/>
                        <a:pt x="1213339" y="354276"/>
                      </a:cubicBezTo>
                      <a:cubicBezTo>
                        <a:pt x="1180627" y="321564"/>
                        <a:pt x="1169781" y="306120"/>
                        <a:pt x="1125415" y="283937"/>
                      </a:cubicBezTo>
                      <a:cubicBezTo>
                        <a:pt x="1108836" y="275648"/>
                        <a:pt x="1090246" y="272214"/>
                        <a:pt x="1072662" y="266353"/>
                      </a:cubicBezTo>
                      <a:cubicBezTo>
                        <a:pt x="1037493" y="242907"/>
                        <a:pt x="1007253" y="209381"/>
                        <a:pt x="967154" y="196014"/>
                      </a:cubicBezTo>
                      <a:cubicBezTo>
                        <a:pt x="949569" y="190152"/>
                        <a:pt x="930603" y="187431"/>
                        <a:pt x="914400" y="178429"/>
                      </a:cubicBezTo>
                      <a:cubicBezTo>
                        <a:pt x="877451" y="157902"/>
                        <a:pt x="848991" y="121457"/>
                        <a:pt x="808892" y="108091"/>
                      </a:cubicBezTo>
                      <a:lnTo>
                        <a:pt x="650631" y="55337"/>
                      </a:lnTo>
                      <a:cubicBezTo>
                        <a:pt x="633046" y="49476"/>
                        <a:pt x="615859" y="42249"/>
                        <a:pt x="597877" y="37753"/>
                      </a:cubicBezTo>
                      <a:lnTo>
                        <a:pt x="457200" y="2583"/>
                      </a:lnTo>
                      <a:cubicBezTo>
                        <a:pt x="381000" y="8445"/>
                        <a:pt x="304502" y="11238"/>
                        <a:pt x="228600" y="20168"/>
                      </a:cubicBezTo>
                      <a:cubicBezTo>
                        <a:pt x="204598" y="22992"/>
                        <a:pt x="211016" y="-9140"/>
                        <a:pt x="193431" y="2583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12317" name="TextBox 17"/>
              <p:cNvSpPr txBox="1">
                <a:spLocks noChangeArrowheads="1"/>
              </p:cNvSpPr>
              <p:nvPr/>
            </p:nvSpPr>
            <p:spPr bwMode="auto">
              <a:xfrm>
                <a:off x="6066831" y="3796494"/>
                <a:ext cx="216421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latin typeface="黑体" pitchFamily="49" charset="-122"/>
                    <a:ea typeface="黑体" pitchFamily="49" charset="-122"/>
                  </a:rPr>
                  <a:t>多项式易解类</a:t>
                </a:r>
              </a:p>
            </p:txBody>
          </p:sp>
          <p:sp>
            <p:nvSpPr>
              <p:cNvPr id="12318" name="TextBox 17"/>
              <p:cNvSpPr txBox="1">
                <a:spLocks noChangeArrowheads="1"/>
              </p:cNvSpPr>
              <p:nvPr/>
            </p:nvSpPr>
            <p:spPr bwMode="auto">
              <a:xfrm>
                <a:off x="6973827" y="4188931"/>
                <a:ext cx="1239636" cy="7078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zh-CN" altLang="en-US" sz="2000" b="1">
                    <a:solidFill>
                      <a:srgbClr val="0000FF"/>
                    </a:solidFill>
                    <a:latin typeface="黑体" pitchFamily="49" charset="-122"/>
                    <a:ea typeface="黑体" pitchFamily="49" charset="-122"/>
                  </a:rPr>
                  <a:t>大数据易解类</a:t>
                </a:r>
              </a:p>
            </p:txBody>
          </p:sp>
        </p:grpSp>
      </p:grpSp>
      <p:grpSp>
        <p:nvGrpSpPr>
          <p:cNvPr id="14" name="组合 2"/>
          <p:cNvGrpSpPr>
            <a:grpSpLocks/>
          </p:cNvGrpSpPr>
          <p:nvPr/>
        </p:nvGrpSpPr>
        <p:grpSpPr bwMode="auto">
          <a:xfrm>
            <a:off x="5292725" y="1459679"/>
            <a:ext cx="3663950" cy="1223963"/>
            <a:chOff x="5371146" y="1412776"/>
            <a:chExt cx="3665350" cy="1224137"/>
          </a:xfrm>
        </p:grpSpPr>
        <p:sp>
          <p:nvSpPr>
            <p:cNvPr id="79" name="矩形 78"/>
            <p:cNvSpPr/>
            <p:nvPr/>
          </p:nvSpPr>
          <p:spPr>
            <a:xfrm>
              <a:off x="5650653" y="1820822"/>
              <a:ext cx="3385843" cy="455677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如何设计更有效的算法？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5650653" y="2205052"/>
              <a:ext cx="3385843" cy="431861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dirty="0"/>
                <a:t>如何以“以局部观全局”？</a:t>
              </a:r>
            </a:p>
          </p:txBody>
        </p:sp>
        <p:sp>
          <p:nvSpPr>
            <p:cNvPr id="68" name="矩形 67"/>
            <p:cNvSpPr/>
            <p:nvPr/>
          </p:nvSpPr>
          <p:spPr>
            <a:xfrm>
              <a:off x="5371146" y="1412776"/>
              <a:ext cx="3665350" cy="455678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1800" b="1" dirty="0"/>
                <a:t>任务</a:t>
              </a:r>
              <a:r>
                <a:rPr lang="en-US" altLang="zh-CN" sz="1800" b="1" dirty="0"/>
                <a:t>3</a:t>
              </a:r>
              <a:r>
                <a:rPr lang="zh-CN" altLang="en-US" sz="1800" b="1" dirty="0"/>
                <a:t>：大数据高效算法理论</a:t>
              </a:r>
            </a:p>
          </p:txBody>
        </p:sp>
      </p:grpSp>
      <p:grpSp>
        <p:nvGrpSpPr>
          <p:cNvPr id="15" name="组合 26"/>
          <p:cNvGrpSpPr>
            <a:grpSpLocks/>
          </p:cNvGrpSpPr>
          <p:nvPr/>
        </p:nvGrpSpPr>
        <p:grpSpPr bwMode="auto">
          <a:xfrm>
            <a:off x="2266950" y="4574354"/>
            <a:ext cx="2160588" cy="1020763"/>
            <a:chOff x="2123975" y="4581129"/>
            <a:chExt cx="2159526" cy="1021174"/>
          </a:xfrm>
        </p:grpSpPr>
        <p:sp>
          <p:nvSpPr>
            <p:cNvPr id="12307" name="直接连接符 3"/>
            <p:cNvSpPr>
              <a:spLocks noChangeArrowheads="1"/>
            </p:cNvSpPr>
            <p:nvPr/>
          </p:nvSpPr>
          <p:spPr bwMode="auto">
            <a:xfrm>
              <a:off x="3194472" y="4581129"/>
              <a:ext cx="560063" cy="373648"/>
            </a:xfrm>
            <a:custGeom>
              <a:avLst/>
              <a:gdLst>
                <a:gd name="T0" fmla="*/ 0 w 560063"/>
                <a:gd name="T1" fmla="*/ 0 h 373648"/>
                <a:gd name="T2" fmla="*/ 0 w 560063"/>
                <a:gd name="T3" fmla="*/ 254630 h 373648"/>
                <a:gd name="T4" fmla="*/ 560063 w 560063"/>
                <a:gd name="T5" fmla="*/ 254630 h 373648"/>
                <a:gd name="T6" fmla="*/ 560063 w 560063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60063"/>
                <a:gd name="T13" fmla="*/ 0 h 373648"/>
                <a:gd name="T14" fmla="*/ 560063 w 560063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60063" h="373648">
                  <a:moveTo>
                    <a:pt x="0" y="0"/>
                  </a:moveTo>
                  <a:lnTo>
                    <a:pt x="0" y="254630"/>
                  </a:lnTo>
                  <a:lnTo>
                    <a:pt x="560063" y="254630"/>
                  </a:lnTo>
                  <a:lnTo>
                    <a:pt x="560063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08" name="直接连接符 4"/>
            <p:cNvSpPr>
              <a:spLocks noChangeArrowheads="1"/>
            </p:cNvSpPr>
            <p:nvPr/>
          </p:nvSpPr>
          <p:spPr bwMode="auto">
            <a:xfrm>
              <a:off x="2598314" y="4581129"/>
              <a:ext cx="596158" cy="373648"/>
            </a:xfrm>
            <a:custGeom>
              <a:avLst/>
              <a:gdLst>
                <a:gd name="T0" fmla="*/ 596158 w 596158"/>
                <a:gd name="T1" fmla="*/ 0 h 373648"/>
                <a:gd name="T2" fmla="*/ 596158 w 596158"/>
                <a:gd name="T3" fmla="*/ 254630 h 373648"/>
                <a:gd name="T4" fmla="*/ 0 w 596158"/>
                <a:gd name="T5" fmla="*/ 254630 h 373648"/>
                <a:gd name="T6" fmla="*/ 0 w 596158"/>
                <a:gd name="T7" fmla="*/ 373648 h 3736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96158"/>
                <a:gd name="T13" fmla="*/ 0 h 373648"/>
                <a:gd name="T14" fmla="*/ 596158 w 596158"/>
                <a:gd name="T15" fmla="*/ 373648 h 3736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96158" h="373648">
                  <a:moveTo>
                    <a:pt x="596158" y="0"/>
                  </a:moveTo>
                  <a:lnTo>
                    <a:pt x="596158" y="254630"/>
                  </a:lnTo>
                  <a:lnTo>
                    <a:pt x="0" y="254630"/>
                  </a:lnTo>
                  <a:lnTo>
                    <a:pt x="0" y="373648"/>
                  </a:lnTo>
                </a:path>
              </a:pathLst>
            </a:cu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2123975" y="4941637"/>
              <a:ext cx="99804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66750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非</a:t>
              </a: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</a:t>
              </a: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en-US" altLang="zh-CN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  <a:p>
              <a:pPr defTabSz="666750">
                <a:defRPr/>
              </a:pPr>
              <a:endParaRPr lang="zh-CN" altLang="en-US" sz="20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51" name="圆角矩形 50"/>
            <p:cNvSpPr/>
            <p:nvPr/>
          </p:nvSpPr>
          <p:spPr>
            <a:xfrm>
              <a:off x="3202944" y="4954342"/>
              <a:ext cx="1080557" cy="647961"/>
            </a:xfrm>
            <a:prstGeom prst="roundRect">
              <a:avLst>
                <a:gd name="adj" fmla="val 10000"/>
              </a:avLst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0" rIns="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2400" kern="1200">
                  <a:solidFill>
                    <a:schemeClr val="dk1">
                      <a:hueOff val="0"/>
                      <a:satOff val="0"/>
                      <a:lumOff val="0"/>
                      <a:alphaOff val="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defRPr/>
              </a:pPr>
              <a:r>
                <a:rPr lang="zh-CN" altLang="en-US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大数据</a:t>
              </a:r>
              <a: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/>
              </a:r>
              <a:br>
                <a:rPr lang="en-US" altLang="zh-CN" sz="18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</a:br>
              <a:r>
                <a:rPr lang="zh-CN" altLang="en-US" sz="1800" dirty="0" smtClean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易解类</a:t>
              </a:r>
              <a:endParaRPr lang="zh-CN" altLang="en-US" sz="18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</p:grpSp>
      <p:grpSp>
        <p:nvGrpSpPr>
          <p:cNvPr id="16" name="组合 14"/>
          <p:cNvGrpSpPr>
            <a:grpSpLocks/>
          </p:cNvGrpSpPr>
          <p:nvPr/>
        </p:nvGrpSpPr>
        <p:grpSpPr bwMode="auto">
          <a:xfrm>
            <a:off x="250825" y="5326829"/>
            <a:ext cx="8929688" cy="1150938"/>
            <a:chOff x="251408" y="5495453"/>
            <a:chExt cx="8929104" cy="1150730"/>
          </a:xfrm>
        </p:grpSpPr>
        <p:sp>
          <p:nvSpPr>
            <p:cNvPr id="12302" name="矩形 51" descr="羊皮纸"/>
            <p:cNvSpPr>
              <a:spLocks noChangeArrowheads="1"/>
            </p:cNvSpPr>
            <p:nvPr/>
          </p:nvSpPr>
          <p:spPr bwMode="auto">
            <a:xfrm>
              <a:off x="4488100" y="5495453"/>
              <a:ext cx="4692412" cy="1117055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0" lang="zh-CN" altLang="en-US" b="1">
                  <a:latin typeface="黑体" pitchFamily="49" charset="-122"/>
                  <a:ea typeface="黑体" pitchFamily="49" charset="-122"/>
                </a:rPr>
                <a:t>针对大数据非易解类问题，提出</a:t>
              </a:r>
              <a:r>
                <a:rPr kumimoji="0" lang="zh-CN" altLang="en-US" b="1">
                  <a:solidFill>
                    <a:srgbClr val="FF0000"/>
                  </a:solidFill>
                  <a:latin typeface="黑体" pitchFamily="49" charset="-122"/>
                  <a:ea typeface="黑体" pitchFamily="49" charset="-122"/>
                </a:rPr>
                <a:t>高效算法理论与算法</a:t>
              </a:r>
              <a:r>
                <a:rPr kumimoji="0" lang="zh-CN" altLang="en-US" b="1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</a:rPr>
                <a:t>！</a:t>
              </a:r>
              <a:endParaRPr lang="zh-CN" altLang="en-US" b="1">
                <a:solidFill>
                  <a:srgbClr val="C00000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17" name="组合 11"/>
            <p:cNvGrpSpPr>
              <a:grpSpLocks/>
            </p:cNvGrpSpPr>
            <p:nvPr/>
          </p:nvGrpSpPr>
          <p:grpSpPr bwMode="auto">
            <a:xfrm>
              <a:off x="251408" y="5915604"/>
              <a:ext cx="4176589" cy="730579"/>
              <a:chOff x="251408" y="5915604"/>
              <a:chExt cx="4176589" cy="730579"/>
            </a:xfrm>
          </p:grpSpPr>
          <p:sp>
            <p:nvSpPr>
              <p:cNvPr id="11" name="下弧形箭头 10"/>
              <p:cNvSpPr/>
              <p:nvPr/>
            </p:nvSpPr>
            <p:spPr>
              <a:xfrm flipH="1">
                <a:off x="2815053" y="5916065"/>
                <a:ext cx="1612795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3" name="下弧形箭头 82"/>
              <p:cNvSpPr/>
              <p:nvPr/>
            </p:nvSpPr>
            <p:spPr>
              <a:xfrm flipH="1">
                <a:off x="1645142" y="5916065"/>
                <a:ext cx="2743021" cy="696786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84" name="下弧形箭头 83"/>
              <p:cNvSpPr/>
              <p:nvPr/>
            </p:nvSpPr>
            <p:spPr>
              <a:xfrm flipH="1">
                <a:off x="251408" y="5949396"/>
                <a:ext cx="4111356" cy="696787"/>
              </a:xfrm>
              <a:prstGeom prst="curvedUp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9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大数据的查询近似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Q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(D)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0826" y="2174820"/>
            <a:ext cx="2500330" cy="3540196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查询近似技术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008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，变换为一类查询复杂性低的查询语言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833732" y="3136408"/>
            <a:ext cx="4024152" cy="935534"/>
            <a:chOff x="2555776" y="3789040"/>
            <a:chExt cx="4024152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51938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9765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Q’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622338"/>
            <a:ext cx="8999984" cy="470958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平衡查询的复杂性和查询的准确性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en-US" altLang="zh-CN" sz="3600" baseline="30000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7" name="内容占位符 2"/>
          <p:cNvSpPr>
            <a:spLocks noChangeArrowheads="1"/>
          </p:cNvSpPr>
          <p:nvPr/>
        </p:nvSpPr>
        <p:spPr bwMode="auto">
          <a:xfrm>
            <a:off x="611560" y="1267694"/>
            <a:ext cx="2807915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dirty="0" smtClean="0">
                <a:latin typeface="Rockwell" pitchFamily="18" charset="0"/>
                <a:ea typeface="黑体" pitchFamily="49" charset="-122"/>
              </a:rPr>
              <a:t>子图同构</a:t>
            </a:r>
            <a:endParaRPr lang="en-US" altLang="zh-CN" sz="1800" dirty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NP-Complete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3492500" y="1124744"/>
            <a:ext cx="2009775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     </a:t>
            </a:r>
            <a:r>
              <a:rPr lang="en-US" altLang="zh-CN" dirty="0" smtClean="0">
                <a:solidFill>
                  <a:srgbClr val="C00000"/>
                </a:solidFill>
                <a:latin typeface="Rockwell" pitchFamily="18" charset="0"/>
                <a:sym typeface="Symbol" pitchFamily="18" charset="2"/>
              </a:rPr>
              <a:t>approximation</a:t>
            </a:r>
            <a:endParaRPr lang="zh-CN" altLang="en-US" sz="2400" dirty="0">
              <a:latin typeface="Rockwell" pitchFamily="18" charset="0"/>
            </a:endParaRPr>
          </a:p>
        </p:txBody>
      </p:sp>
      <p:cxnSp>
        <p:nvCxnSpPr>
          <p:cNvPr id="9" name="Straight Arrow Connector 5"/>
          <p:cNvCxnSpPr/>
          <p:nvPr/>
        </p:nvCxnSpPr>
        <p:spPr bwMode="auto">
          <a:xfrm>
            <a:off x="3635375" y="1556792"/>
            <a:ext cx="1800225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内容占位符 2"/>
          <p:cNvSpPr>
            <a:spLocks noChangeArrowheads="1"/>
          </p:cNvSpPr>
          <p:nvPr/>
        </p:nvSpPr>
        <p:spPr bwMode="auto">
          <a:xfrm>
            <a:off x="5580063" y="1267694"/>
            <a:ext cx="2520329" cy="792163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zh-CN" altLang="en-US" sz="1800" dirty="0" smtClean="0">
                <a:latin typeface="Rockwell" pitchFamily="18" charset="0"/>
                <a:ea typeface="黑体" pitchFamily="49" charset="-122"/>
              </a:rPr>
              <a:t>强模拟</a:t>
            </a:r>
            <a:endParaRPr lang="en-US" altLang="zh-CN" sz="1800" dirty="0" smtClean="0">
              <a:latin typeface="Rockwell" pitchFamily="18" charset="0"/>
              <a:ea typeface="黑体" pitchFamily="49" charset="-122"/>
            </a:endParaRPr>
          </a:p>
          <a:p>
            <a:pPr algn="ctr" defTabSz="971550">
              <a:spcBef>
                <a:spcPts val="600"/>
              </a:spcBef>
              <a:buClr>
                <a:schemeClr val="accent1"/>
              </a:buClr>
              <a:buSzPct val="80000"/>
            </a:pP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18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1800" baseline="30000" dirty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18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18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  <a:endParaRPr lang="en-US" altLang="zh-CN" sz="1800" dirty="0">
              <a:solidFill>
                <a:srgbClr val="0000FF"/>
              </a:solidFill>
              <a:latin typeface="Rockwell" pitchFamily="18" charset="0"/>
              <a:ea typeface="黑体" pitchFamily="49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395536" y="2276872"/>
            <a:ext cx="8208912" cy="2160240"/>
          </a:xfrm>
        </p:spPr>
        <p:txBody>
          <a:bodyPr/>
          <a:lstStyle/>
          <a:p>
            <a:pPr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2400" baseline="30000" dirty="0" smtClean="0">
                <a:solidFill>
                  <a:srgbClr val="C00000"/>
                </a:solidFill>
                <a:ea typeface="黑体" pitchFamily="49" charset="-122"/>
              </a:rPr>
              <a:t>[11]</a:t>
            </a:r>
            <a:r>
              <a:rPr lang="en-US" altLang="zh-CN" sz="24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:</a:t>
            </a:r>
          </a:p>
          <a:p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给定模式图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, 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数据图</a:t>
            </a:r>
            <a:r>
              <a:rPr lang="en-US" altLang="zh-CN" sz="24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24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的子图</a:t>
            </a:r>
            <a:r>
              <a:rPr lang="en-US" altLang="zh-CN" sz="24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s</a:t>
            </a:r>
            <a:r>
              <a:rPr lang="zh-CN" altLang="en-US" sz="2400" baseline="-25000" dirty="0" smtClean="0">
                <a:solidFill>
                  <a:srgbClr val="2525FF"/>
                </a:solidFill>
                <a:ea typeface="黑体" pitchFamily="49" charset="-122"/>
                <a:cs typeface="Arial Unicode MS" pitchFamily="34" charset="-122"/>
              </a:rPr>
              <a:t>：</a:t>
            </a:r>
            <a:endParaRPr lang="en-US" altLang="zh-CN" sz="2400" dirty="0" smtClean="0">
              <a:solidFill>
                <a:srgbClr val="2525FF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1"/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 </a:t>
            </a:r>
            <a:r>
              <a:rPr lang="zh-CN" altLang="en-US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图同构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en-US" altLang="zh-CN" sz="18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sz="1800" baseline="-25000" dirty="0" smtClean="0">
                <a:solidFill>
                  <a:srgbClr val="2525FF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如果存在一一映射函数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f: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→ V</a:t>
            </a:r>
            <a:r>
              <a:rPr lang="en-US" altLang="zh-CN" sz="1800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满足：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中的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任何顶点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u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和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f(u)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有相同的标签</a:t>
            </a:r>
            <a:endParaRPr lang="en-US" altLang="zh-CN" dirty="0" smtClean="0"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pPr lvl="2"/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边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(u, u‘)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zh-CN" altLang="en-US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当且仅当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(f(u), f(u’)) </a:t>
            </a:r>
            <a:r>
              <a:rPr lang="zh-CN" altLang="en-US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在</a:t>
            </a:r>
            <a:r>
              <a:rPr lang="en-US" altLang="zh-CN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en-US" altLang="zh-CN" baseline="-250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s</a:t>
            </a:r>
          </a:p>
          <a:p>
            <a:pPr lvl="1"/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Q</a:t>
            </a:r>
            <a:r>
              <a:rPr lang="en-US" altLang="zh-CN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 </a:t>
            </a:r>
            <a:r>
              <a:rPr lang="zh-CN" altLang="en-US" sz="1800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子图同构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，如果</a:t>
            </a:r>
            <a:r>
              <a:rPr lang="en-US" altLang="zh-CN" sz="1800" dirty="0" smtClean="0">
                <a:solidFill>
                  <a:srgbClr val="0066CC"/>
                </a:solidFill>
                <a:ea typeface="黑体" pitchFamily="49" charset="-122"/>
                <a:cs typeface="Arial Unicode MS" pitchFamily="34" charset="-122"/>
              </a:rPr>
              <a:t>G</a:t>
            </a:r>
            <a:r>
              <a:rPr lang="zh-CN" altLang="en-US" sz="1800" dirty="0" smtClean="0">
                <a:ea typeface="黑体" pitchFamily="49" charset="-122"/>
                <a:cs typeface="Arial Unicode MS" pitchFamily="34" charset="-122"/>
              </a:rPr>
              <a:t>中存在如上子图</a:t>
            </a:r>
            <a:r>
              <a:rPr lang="en-US" altLang="zh-CN" sz="1800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</a:rPr>
              <a:t>Gs</a:t>
            </a:r>
            <a:endParaRPr lang="en-US" altLang="zh-CN" sz="2400" dirty="0" smtClean="0">
              <a:solidFill>
                <a:srgbClr val="00B050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  <a:p>
            <a:endParaRPr lang="en-US" altLang="zh-CN" sz="2400" dirty="0" smtClean="0"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1864" y="4541058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优点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和</a:t>
            </a:r>
            <a:r>
              <a:rPr lang="en-US" altLang="zh-CN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sz="2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G</a:t>
            </a:r>
            <a:r>
              <a:rPr lang="en-US" altLang="zh-CN" sz="2000" baseline="-25000" dirty="0" smtClean="0">
                <a:solidFill>
                  <a:srgbClr val="2525FF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一模一样</a:t>
            </a:r>
            <a:endParaRPr lang="en-US" altLang="zh-CN" sz="2000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41864" y="5117122"/>
            <a:ext cx="8064896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缺点</a:t>
            </a:r>
            <a:r>
              <a:rPr lang="zh-CN" altLang="en-US" sz="2000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：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</a:t>
            </a:r>
            <a:r>
              <a:rPr lang="zh-CN" altLang="en-US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完全问题；最坏情况下指数个匹配子图；约束过于严格</a:t>
            </a:r>
            <a:r>
              <a:rPr lang="en-US" altLang="zh-CN" sz="2000" dirty="0" smtClean="0">
                <a:solidFill>
                  <a:schemeClr val="tx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-32" y="5859269"/>
            <a:ext cx="9072594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. Strong Simulation: Capturing Topology in Graph Pattern Matching.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TODS 2014</a:t>
            </a:r>
            <a:r>
              <a:rPr lang="en-US" altLang="zh-CN" sz="1400" dirty="0" smtClean="0">
                <a:solidFill>
                  <a:srgbClr val="C00000"/>
                </a:solidFill>
                <a:ea typeface="黑体" pitchFamily="49" charset="-122"/>
              </a:rPr>
              <a:t>.</a:t>
            </a:r>
          </a:p>
          <a:p>
            <a:pPr>
              <a:buNone/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Yang Cao, </a:t>
            </a:r>
            <a:r>
              <a:rPr lang="en-US" altLang="zh-CN" sz="1400" dirty="0" err="1" smtClean="0">
                <a:ea typeface="黑体" pitchFamily="49" charset="-122"/>
              </a:rPr>
              <a:t>Wenfei</a:t>
            </a:r>
            <a:r>
              <a:rPr lang="en-US" altLang="zh-CN" sz="1400" dirty="0" smtClean="0">
                <a:ea typeface="黑体" pitchFamily="49" charset="-122"/>
              </a:rPr>
              <a:t> Fan, 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and </a:t>
            </a:r>
            <a:r>
              <a:rPr lang="en-US" altLang="zh-CN" sz="1400" dirty="0" err="1" smtClean="0">
                <a:ea typeface="黑体" pitchFamily="49" charset="-122"/>
              </a:rPr>
              <a:t>Tianyu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Wo</a:t>
            </a:r>
            <a:r>
              <a:rPr lang="en-US" altLang="zh-CN" sz="1400" dirty="0" smtClean="0">
                <a:ea typeface="黑体" pitchFamily="49" charset="-122"/>
              </a:rPr>
              <a:t>, Capturing Topology in Graph Pattern Matching</a:t>
            </a:r>
            <a:r>
              <a:rPr lang="en-US" altLang="zh-CN" sz="1400" b="1" dirty="0" smtClean="0">
                <a:ea typeface="黑体" pitchFamily="49" charset="-122"/>
              </a:rPr>
              <a:t>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VLDB 2012.</a:t>
            </a:r>
            <a:endParaRPr lang="en-US" altLang="zh-CN" sz="1400" b="1" dirty="0" err="1" smtClean="0">
              <a:solidFill>
                <a:srgbClr val="C00000"/>
              </a:solidFill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1292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国家重点基础研究发展计划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350" y="836712"/>
            <a:ext cx="8645138" cy="2160240"/>
          </a:xfrm>
        </p:spPr>
        <p:txBody>
          <a:bodyPr/>
          <a:lstStyle/>
          <a:p>
            <a:r>
              <a:rPr lang="zh-CN" altLang="en-US" sz="2800" dirty="0" smtClean="0"/>
              <a:t>网络信息空间大数据计算的基础研究</a:t>
            </a:r>
            <a:r>
              <a:rPr lang="en-US" altLang="zh-CN" sz="2800" dirty="0" smtClean="0"/>
              <a:t>(2014-2018)</a:t>
            </a:r>
            <a:r>
              <a:rPr lang="zh-CN" altLang="en-US" sz="2800" dirty="0" smtClean="0"/>
              <a:t> </a:t>
            </a:r>
            <a:r>
              <a:rPr lang="zh-CN" altLang="en-US" dirty="0" smtClean="0"/>
              <a:t>	</a:t>
            </a:r>
          </a:p>
          <a:p>
            <a:pPr lvl="1"/>
            <a:r>
              <a:rPr lang="en-US" altLang="zh-CN" dirty="0" smtClean="0"/>
              <a:t>Chief Scientist: Prof. 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8 institutes involved</a:t>
            </a:r>
          </a:p>
          <a:p>
            <a:pPr lvl="1"/>
            <a:r>
              <a:rPr lang="en-US" altLang="zh-CN" dirty="0" smtClean="0"/>
              <a:t>Focus on “computing theory and practice on Big Data”</a:t>
            </a:r>
          </a:p>
          <a:p>
            <a:pPr lvl="1"/>
            <a:r>
              <a:rPr lang="en-US" altLang="zh-CN" dirty="0" smtClean="0"/>
              <a:t>http://cnbigdata.org/</a:t>
            </a:r>
            <a:endParaRPr lang="zh-CN" alt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107804"/>
            <a:ext cx="4176464" cy="144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676713"/>
            <a:ext cx="3312367" cy="19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07804"/>
            <a:ext cx="3996410" cy="17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4308386" cy="17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子图同构图查询</a:t>
            </a:r>
            <a:endParaRPr lang="en-US" altLang="zh-CN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834" y="887908"/>
            <a:ext cx="7448550" cy="3405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6" descr="teamwork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4401344"/>
            <a:ext cx="15240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1923728" y="4407495"/>
            <a:ext cx="682473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/>
              <a:t>组成一个软件开发团队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1907704" y="4941168"/>
            <a:ext cx="6824736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强模拟：</a:t>
            </a:r>
            <a:r>
              <a:rPr lang="zh-CN" altLang="en-US" sz="2400" dirty="0" smtClean="0">
                <a:solidFill>
                  <a:schemeClr val="tx1"/>
                </a:solidFill>
              </a:rPr>
              <a:t>返回</a:t>
            </a:r>
            <a:r>
              <a:rPr lang="en-US" sz="2400" dirty="0" smtClean="0">
                <a:solidFill>
                  <a:srgbClr val="FF0000"/>
                </a:solidFill>
              </a:rPr>
              <a:t>F</a:t>
            </a:r>
            <a:r>
              <a:rPr lang="en-US" dirty="0" smtClean="0">
                <a:solidFill>
                  <a:srgbClr val="FF0000"/>
                </a:solidFill>
              </a:rPr>
              <a:t>3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4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+</a:t>
            </a:r>
            <a:r>
              <a:rPr lang="en-US" sz="2400" dirty="0" smtClean="0">
                <a:solidFill>
                  <a:srgbClr val="FF0000"/>
                </a:solidFill>
              </a:rPr>
              <a:t> F</a:t>
            </a:r>
            <a:r>
              <a:rPr lang="en-US" dirty="0" smtClean="0">
                <a:solidFill>
                  <a:srgbClr val="FF0000"/>
                </a:solidFill>
              </a:rPr>
              <a:t>5;</a:t>
            </a:r>
          </a:p>
          <a:p>
            <a:pPr>
              <a:defRPr/>
            </a:pPr>
            <a:r>
              <a:rPr lang="zh-CN" altLang="en-US" sz="2400" dirty="0" smtClean="0">
                <a:solidFill>
                  <a:srgbClr val="000099"/>
                </a:solidFill>
              </a:rPr>
              <a:t>子图同构</a:t>
            </a:r>
            <a:r>
              <a:rPr lang="zh-CN" altLang="en-US" sz="2400" dirty="0" smtClean="0"/>
              <a:t>：返回</a:t>
            </a:r>
            <a:r>
              <a:rPr lang="zh-CN" altLang="en-US" sz="2400" dirty="0" smtClean="0">
                <a:solidFill>
                  <a:srgbClr val="FF0000"/>
                </a:solidFill>
              </a:rPr>
              <a:t>空集！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395536" y="6093296"/>
            <a:ext cx="8496944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子图同构约束过于严格，并不适合一些新型应用！</a:t>
            </a:r>
            <a:endParaRPr lang="en-US" altLang="zh-CN" sz="2000" b="1" dirty="0">
              <a:solidFill>
                <a:srgbClr val="FF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752097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714744" y="739662"/>
            <a:ext cx="5429256" cy="760512"/>
          </a:xfrm>
        </p:spPr>
        <p:txBody>
          <a:bodyPr/>
          <a:lstStyle/>
          <a:p>
            <a:pPr>
              <a:defRPr/>
            </a:pPr>
            <a:r>
              <a:rPr lang="en-US" altLang="zh-CN" sz="2800" b="1" dirty="0" smtClean="0">
                <a:solidFill>
                  <a:srgbClr val="000099"/>
                </a:solidFill>
                <a:latin typeface="Arial Unicode MS" pitchFamily="34" charset="-122"/>
                <a:ea typeface="黑体" pitchFamily="49" charset="-122"/>
              </a:rPr>
              <a:t>Terrorist Collaboration Network</a:t>
            </a:r>
            <a:endParaRPr lang="zh-CN" altLang="en-US" sz="2800" b="1" dirty="0">
              <a:solidFill>
                <a:srgbClr val="000099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6" name="Picture 3" descr="C:\Users\SkyHeart\Desktop\TO.e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65903"/>
            <a:ext cx="4714908" cy="5291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00090" y="4484702"/>
            <a:ext cx="80010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Arial Black" pitchFamily="34" charset="0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Those who were trained to fly didn’t know the others. One group of people did not know the other group.”  (</a:t>
            </a:r>
            <a:r>
              <a:rPr lang="en-US" altLang="zh-CN" sz="2000" dirty="0">
                <a:solidFill>
                  <a:schemeClr val="accent2"/>
                </a:solidFill>
                <a:latin typeface="Arial Black" pitchFamily="34" charset="0"/>
              </a:rPr>
              <a:t>Osama Bin Laden, 2001</a:t>
            </a:r>
            <a:r>
              <a:rPr lang="en-US" altLang="zh-CN" sz="2000" dirty="0">
                <a:solidFill>
                  <a:srgbClr val="FF0000"/>
                </a:solidFill>
                <a:latin typeface="Arial Black" pitchFamily="34" charset="0"/>
              </a:rPr>
              <a:t>)</a:t>
            </a:r>
          </a:p>
        </p:txBody>
      </p:sp>
      <p:pic>
        <p:nvPicPr>
          <p:cNvPr id="8" name="图片 7" descr="osama-bin-laden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00760" y="2285992"/>
            <a:ext cx="1440160" cy="1573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云形标注 8"/>
          <p:cNvSpPr/>
          <p:nvPr/>
        </p:nvSpPr>
        <p:spPr>
          <a:xfrm rot="444174">
            <a:off x="4944793" y="1765090"/>
            <a:ext cx="3250205" cy="2670244"/>
          </a:xfrm>
          <a:prstGeom prst="cloudCallout">
            <a:avLst>
              <a:gd name="adj1" fmla="val -40042"/>
              <a:gd name="adj2" fmla="val 46614"/>
            </a:avLst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14282" y="5643578"/>
            <a:ext cx="8715436" cy="1077218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just"/>
            <a:r>
              <a:rPr lang="en-US" sz="1600" b="1" dirty="0" smtClean="0">
                <a:solidFill>
                  <a:srgbClr val="FF0000"/>
                </a:solidFill>
              </a:rPr>
              <a:t>Build upon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b="1" dirty="0" smtClean="0">
                <a:solidFill>
                  <a:srgbClr val="FF0000"/>
                </a:solidFill>
              </a:rPr>
              <a:t>(revised)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strong </a:t>
            </a:r>
            <a:r>
              <a:rPr lang="en-US" sz="1600" b="1" dirty="0" smtClean="0">
                <a:solidFill>
                  <a:srgbClr val="FF0000"/>
                </a:solidFill>
              </a:rPr>
              <a:t>simulation to aid the detection of homegrown violent extremists (HVEs)</a:t>
            </a:r>
            <a:r>
              <a:rPr lang="en-US" sz="1600" dirty="0" smtClean="0">
                <a:solidFill>
                  <a:srgbClr val="FF0000"/>
                </a:solidFill>
              </a:rPr>
              <a:t> </a:t>
            </a:r>
            <a:r>
              <a:rPr lang="en-US" sz="1600" dirty="0" smtClean="0"/>
              <a:t>who seek to commit acts of terrorism in the United States and abroad, </a:t>
            </a:r>
            <a:r>
              <a:rPr lang="en-US" sz="1600" b="1" dirty="0" smtClean="0">
                <a:solidFill>
                  <a:srgbClr val="000099"/>
                </a:solidFill>
              </a:rPr>
              <a:t>Colorado State University, 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Benjamin W. K. Hung,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Anura</a:t>
            </a:r>
            <a:r>
              <a:rPr lang="en-US" altLang="zh-CN" sz="1600" b="1" dirty="0" smtClean="0">
                <a:solidFill>
                  <a:srgbClr val="000099"/>
                </a:solidFill>
              </a:rPr>
              <a:t> P. </a:t>
            </a:r>
            <a:r>
              <a:rPr lang="en-US" altLang="zh-CN" sz="1600" b="1" dirty="0" err="1" smtClean="0">
                <a:solidFill>
                  <a:srgbClr val="000099"/>
                </a:solidFill>
              </a:rPr>
              <a:t>Jayasumana</a:t>
            </a:r>
            <a:r>
              <a:rPr lang="en-US" altLang="zh-CN" sz="1600" dirty="0" smtClean="0"/>
              <a:t>: Investigative simulation: Towards utilizing graph pattern matching for investigative search. ASONAM 2016.</a:t>
            </a:r>
            <a:endParaRPr lang="zh-CN" altLang="en-US" sz="1600" dirty="0"/>
          </a:p>
        </p:txBody>
      </p:sp>
      <p:sp>
        <p:nvSpPr>
          <p:cNvPr id="12" name="标题 1"/>
          <p:cNvSpPr txBox="1">
            <a:spLocks/>
          </p:cNvSpPr>
          <p:nvPr/>
        </p:nvSpPr>
        <p:spPr bwMode="auto">
          <a:xfrm>
            <a:off x="323528" y="76200"/>
            <a:ext cx="7829550" cy="7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如一，强模拟图查询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"/>
          <p:cNvSpPr>
            <a:spLocks noGrp="1"/>
          </p:cNvSpPr>
          <p:nvPr>
            <p:ph type="title"/>
          </p:nvPr>
        </p:nvSpPr>
        <p:spPr>
          <a:xfrm>
            <a:off x="323528" y="76200"/>
            <a:ext cx="7829550" cy="760512"/>
          </a:xfrm>
        </p:spPr>
        <p:txBody>
          <a:bodyPr/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如一，强模拟图查询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9648" y="2597224"/>
            <a:ext cx="7848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7"/>
          <p:cNvSpPr txBox="1">
            <a:spLocks noChangeArrowheads="1"/>
          </p:cNvSpPr>
          <p:nvPr/>
        </p:nvSpPr>
        <p:spPr bwMode="auto">
          <a:xfrm>
            <a:off x="194483" y="1219399"/>
            <a:ext cx="2172069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子图同构</a:t>
            </a:r>
            <a:endParaRPr lang="en-US" altLang="zh-CN" sz="2000" dirty="0" smtClean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NP-Complete</a:t>
            </a:r>
            <a:r>
              <a:rPr lang="en-US" altLang="zh-CN" sz="2000" dirty="0" smtClean="0">
                <a:solidFill>
                  <a:srgbClr val="4414BC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  <a:endParaRPr lang="zh-CN" altLang="en-US" sz="2000" dirty="0">
              <a:solidFill>
                <a:srgbClr val="4414BC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TextBox 8"/>
          <p:cNvSpPr txBox="1">
            <a:spLocks noChangeArrowheads="1"/>
          </p:cNvSpPr>
          <p:nvPr/>
        </p:nvSpPr>
        <p:spPr bwMode="auto">
          <a:xfrm>
            <a:off x="2980854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强模拟</a:t>
            </a:r>
            <a:endParaRPr lang="en-US" altLang="zh-CN" sz="2000" dirty="0" smtClean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3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5158382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双模拟</a:t>
            </a:r>
            <a:endParaRPr lang="en-US" altLang="zh-CN" sz="2000" dirty="0" smtClean="0">
              <a:solidFill>
                <a:srgbClr val="C0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2" name="TextBox 10"/>
          <p:cNvSpPr txBox="1">
            <a:spLocks noChangeArrowheads="1"/>
          </p:cNvSpPr>
          <p:nvPr/>
        </p:nvSpPr>
        <p:spPr bwMode="auto">
          <a:xfrm>
            <a:off x="7128175" y="1219399"/>
            <a:ext cx="1231106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marL="742950" indent="-285750" algn="ctr" eaLnBrk="0" hangingPunct="0">
              <a:spcBef>
                <a:spcPct val="20000"/>
              </a:spcBef>
            </a:pPr>
            <a:r>
              <a:rPr lang="zh-CN" altLang="en-US" sz="2000" dirty="0" smtClean="0">
                <a:solidFill>
                  <a:srgbClr val="00B05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图模拟</a:t>
            </a:r>
            <a:endParaRPr lang="en-US" altLang="zh-CN" sz="2000" dirty="0" smtClean="0">
              <a:solidFill>
                <a:srgbClr val="00B05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742950" indent="-285750" algn="ctr" eaLnBrk="0" hangingPunct="0">
              <a:spcBef>
                <a:spcPct val="2000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(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O(n</a:t>
            </a:r>
            <a:r>
              <a:rPr lang="en-US" altLang="zh-CN" sz="2000" baseline="30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2</a:t>
            </a:r>
            <a:r>
              <a:rPr lang="en-US" altLang="zh-CN" sz="2000" dirty="0" smtClean="0">
                <a:solidFill>
                  <a:srgbClr val="FF0000"/>
                </a:solidFill>
                <a:latin typeface="Rockwell" pitchFamily="18" charset="0"/>
                <a:ea typeface="黑体" pitchFamily="49" charset="-122"/>
              </a:rPr>
              <a:t>)</a:t>
            </a:r>
            <a:r>
              <a:rPr lang="en-US" altLang="zh-CN" sz="2000" dirty="0" smtClean="0">
                <a:solidFill>
                  <a:srgbClr val="0000FF"/>
                </a:solidFill>
                <a:latin typeface="Rockwell" pitchFamily="18" charset="0"/>
                <a:ea typeface="黑体" pitchFamily="49" charset="-122"/>
              </a:rPr>
              <a:t>)</a:t>
            </a:r>
          </a:p>
        </p:txBody>
      </p:sp>
      <p:sp>
        <p:nvSpPr>
          <p:cNvPr id="23" name="燕尾形 22"/>
          <p:cNvSpPr/>
          <p:nvPr/>
        </p:nvSpPr>
        <p:spPr>
          <a:xfrm>
            <a:off x="2317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燕尾形 23"/>
          <p:cNvSpPr/>
          <p:nvPr/>
        </p:nvSpPr>
        <p:spPr>
          <a:xfrm>
            <a:off x="4603948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燕尾形 24"/>
          <p:cNvSpPr/>
          <p:nvPr/>
        </p:nvSpPr>
        <p:spPr>
          <a:xfrm>
            <a:off x="6818511" y="1186320"/>
            <a:ext cx="428625" cy="50006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5498" y="4093815"/>
            <a:ext cx="5543550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4"/>
          <p:cNvSpPr txBox="1">
            <a:spLocks noChangeArrowheads="1"/>
          </p:cNvSpPr>
          <p:nvPr/>
        </p:nvSpPr>
        <p:spPr bwMode="auto">
          <a:xfrm>
            <a:off x="251520" y="6001891"/>
            <a:ext cx="8640960" cy="451445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algn="ctr" eaLnBrk="1" hangingPunct="1"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查询结果保持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70-80%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子图同构结构，效率提高</a:t>
            </a: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100</a:t>
            </a:r>
            <a:r>
              <a:rPr lang="zh-CN" altLang="en-US" sz="240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倍！</a:t>
            </a:r>
          </a:p>
        </p:txBody>
      </p: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pic>
        <p:nvPicPr>
          <p:cNvPr id="10" name="图片 9" descr="beijingroa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9513" y="908720"/>
            <a:ext cx="8784976" cy="5472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56092"/>
            <a:ext cx="8858280" cy="5237204"/>
          </a:xfrm>
        </p:spPr>
        <p:txBody>
          <a:bodyPr/>
          <a:lstStyle/>
          <a:p>
            <a:r>
              <a:rPr lang="zh-CN" altLang="en-US" sz="2600" dirty="0" smtClean="0"/>
              <a:t>筛选与验证的方法</a:t>
            </a:r>
            <a:r>
              <a:rPr lang="en-US" altLang="zh-CN" sz="2600" baseline="30000" dirty="0" smtClean="0">
                <a:solidFill>
                  <a:srgbClr val="FF0000"/>
                </a:solidFill>
              </a:rPr>
              <a:t> 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Filter-and-Verification</a:t>
            </a:r>
            <a:r>
              <a:rPr lang="en-US" altLang="zh-CN" sz="2600" dirty="0" smtClean="0"/>
              <a:t>)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>
              <a:spcBef>
                <a:spcPts val="1200"/>
              </a:spcBef>
            </a:pPr>
            <a:r>
              <a:rPr lang="zh-CN" altLang="en-US" sz="2600" dirty="0" smtClean="0"/>
              <a:t>数据驱动的查询近似方法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Data Driven Query Approximation</a:t>
            </a:r>
            <a:r>
              <a:rPr lang="en-US" altLang="zh-CN" sz="2600" dirty="0" smtClean="0"/>
              <a:t>)</a:t>
            </a:r>
            <a:endParaRPr lang="zh-CN" altLang="en-US" sz="2600" dirty="0" smtClean="0"/>
          </a:p>
          <a:p>
            <a:pPr lvl="1"/>
            <a:r>
              <a:rPr lang="zh-CN" altLang="en-US" dirty="0" smtClean="0"/>
              <a:t>根据数据的特点选取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en-US" altLang="zh-CN" dirty="0" smtClean="0"/>
              <a:t>(k</a:t>
            </a:r>
            <a:r>
              <a:rPr lang="zh-CN" altLang="en-US" dirty="0" smtClean="0"/>
              <a:t>是个小的常数，比如</a:t>
            </a:r>
            <a:r>
              <a:rPr lang="en-US" altLang="zh-CN" dirty="0" smtClean="0"/>
              <a:t>10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15)</a:t>
            </a:r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r>
              <a:rPr lang="zh-CN" altLang="en-US" sz="2600" dirty="0" smtClean="0"/>
              <a:t>实验结果 </a:t>
            </a:r>
            <a:r>
              <a:rPr lang="en-US" altLang="zh-CN" sz="2600" dirty="0" smtClean="0"/>
              <a:t>(With the state of the art solution</a:t>
            </a:r>
            <a:r>
              <a:rPr lang="en-US" altLang="zh-CN" sz="2400" baseline="30000" dirty="0" smtClean="0"/>
              <a:t>[</a:t>
            </a:r>
            <a:r>
              <a:rPr lang="en-US" altLang="zh-CN" sz="2400" baseline="30000" dirty="0" err="1" smtClean="0"/>
              <a:t>Bogdanov</a:t>
            </a:r>
            <a:r>
              <a:rPr lang="en-US" altLang="zh-CN" sz="2400" baseline="30000" dirty="0" smtClean="0"/>
              <a:t> et al. 2011]</a:t>
            </a:r>
            <a:r>
              <a:rPr lang="en-US" altLang="zh-CN" sz="1800" dirty="0" smtClean="0"/>
              <a:t>)</a:t>
            </a:r>
            <a:endParaRPr lang="en-US" altLang="zh-CN" sz="2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021288"/>
            <a:ext cx="9144000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P. </a:t>
            </a:r>
            <a:r>
              <a:rPr lang="en-US" altLang="zh-CN" sz="1200" dirty="0" err="1" smtClean="0"/>
              <a:t>Bogdanov</a:t>
            </a:r>
            <a:r>
              <a:rPr lang="en-US" altLang="zh-CN" sz="1200" dirty="0" smtClean="0"/>
              <a:t>, M. </a:t>
            </a:r>
            <a:r>
              <a:rPr lang="en-US" altLang="zh-CN" sz="1200" dirty="0" err="1" smtClean="0"/>
              <a:t>Mongiov</a:t>
            </a:r>
            <a:r>
              <a:rPr lang="en-US" altLang="zh-CN" sz="1200" dirty="0" smtClean="0"/>
              <a:t>, and A. K. Singh. Mining heavy </a:t>
            </a:r>
            <a:r>
              <a:rPr lang="en-US" altLang="zh-CN" sz="1200" dirty="0" err="1" smtClean="0"/>
              <a:t>subgraphs</a:t>
            </a:r>
            <a:r>
              <a:rPr lang="en-US" altLang="zh-CN" sz="1200" dirty="0" smtClean="0"/>
              <a:t> in time-evolving networks. In ICDM, 2011.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Fast Computation of Temporal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71600" y="1340768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092280" y="1772816"/>
            <a:ext cx="1800200" cy="43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2400" dirty="0" smtClean="0">
                <a:latin typeface="Arial Unicode MS" pitchFamily="34" charset="-122"/>
                <a:ea typeface="+mn-ea"/>
              </a:rPr>
              <a:t>过滤掉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95%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1600" y="3284984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971600" y="4725144"/>
          <a:ext cx="60486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271"/>
                <a:gridCol w="1530387"/>
                <a:gridCol w="1749013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BEIJING DATA 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100.25%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4,870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SYNTHETIC DATA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99.69%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1,468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08920"/>
            <a:ext cx="48387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309320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Luoshu</a:t>
            </a:r>
            <a:r>
              <a:rPr lang="en-US" altLang="zh-CN" sz="1400" dirty="0" smtClean="0">
                <a:ea typeface="黑体" pitchFamily="49" charset="-122"/>
              </a:rPr>
              <a:t> Wang, </a:t>
            </a:r>
            <a:r>
              <a:rPr lang="en-US" altLang="zh-CN" sz="1400" dirty="0" err="1" smtClean="0">
                <a:ea typeface="黑体" pitchFamily="49" charset="-122"/>
              </a:rPr>
              <a:t>Xuelian</a:t>
            </a:r>
            <a:r>
              <a:rPr lang="en-US" altLang="zh-CN" sz="1400" dirty="0" smtClean="0">
                <a:ea typeface="黑体" pitchFamily="49" charset="-122"/>
              </a:rPr>
              <a:t> Lin,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Finding Dense </a:t>
            </a:r>
            <a:r>
              <a:rPr lang="en-US" altLang="zh-CN" sz="1400" dirty="0" err="1" smtClean="0">
                <a:ea typeface="黑体" pitchFamily="49" charset="-122"/>
              </a:rPr>
              <a:t>Subgraphs</a:t>
            </a:r>
            <a:r>
              <a:rPr lang="en-US" altLang="zh-CN" sz="1400" dirty="0" smtClean="0">
                <a:ea typeface="黑体" pitchFamily="49" charset="-122"/>
              </a:rPr>
              <a:t> in Temporal Networks,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  <a:endParaRPr lang="zh-CN" altLang="en-US" sz="14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536" y="2708920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Evolving convergence assumption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251520" y="9807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在演化生物学中，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趋同演化</a:t>
            </a:r>
            <a:r>
              <a:rPr lang="zh-CN" altLang="en-US" dirty="0" smtClean="0">
                <a:latin typeface="+mn-ea"/>
                <a:ea typeface="+mn-ea"/>
              </a:rPr>
              <a:t>（</a:t>
            </a:r>
            <a:r>
              <a:rPr lang="en-US" altLang="zh-CN" dirty="0" smtClean="0">
                <a:latin typeface="+mn-ea"/>
                <a:ea typeface="+mn-ea"/>
              </a:rPr>
              <a:t>Convergent evolution</a:t>
            </a:r>
            <a:r>
              <a:rPr lang="zh-CN" altLang="en-US" dirty="0" smtClean="0">
                <a:latin typeface="+mn-ea"/>
                <a:ea typeface="+mn-ea"/>
              </a:rPr>
              <a:t>）指的是两种不具亲缘关系的动物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植物长期生活在相同或相似的环境，或曰生态系统，它们因应需要而发展出相同功能的器官的现象，即同功器官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4" name="图片 13" descr="Astrophytum_asterias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296" y="908720"/>
            <a:ext cx="1728192" cy="17151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" name="组合 19"/>
          <p:cNvGrpSpPr/>
          <p:nvPr/>
        </p:nvGrpSpPr>
        <p:grpSpPr>
          <a:xfrm>
            <a:off x="4572000" y="4437112"/>
            <a:ext cx="4392488" cy="1728192"/>
            <a:chOff x="4716016" y="4437112"/>
            <a:chExt cx="4392488" cy="172819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16016" y="4437112"/>
              <a:ext cx="4392488" cy="91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6016" y="5373216"/>
              <a:ext cx="4009508" cy="792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5211663"/>
            <a:ext cx="4032448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8"/>
          <p:cNvGrpSpPr/>
          <p:nvPr/>
        </p:nvGrpSpPr>
        <p:grpSpPr>
          <a:xfrm>
            <a:off x="5076055" y="947518"/>
            <a:ext cx="3888433" cy="3250506"/>
            <a:chOff x="5076055" y="947518"/>
            <a:chExt cx="3888433" cy="3250506"/>
          </a:xfrm>
        </p:grpSpPr>
        <p:grpSp>
          <p:nvGrpSpPr>
            <p:cNvPr id="7" name="组合 16"/>
            <p:cNvGrpSpPr/>
            <p:nvPr/>
          </p:nvGrpSpPr>
          <p:grpSpPr>
            <a:xfrm>
              <a:off x="5076055" y="947518"/>
              <a:ext cx="1944217" cy="3250506"/>
              <a:chOff x="5076055" y="947518"/>
              <a:chExt cx="1944217" cy="3250506"/>
            </a:xfrm>
          </p:grpSpPr>
          <p:pic>
            <p:nvPicPr>
              <p:cNvPr id="15" name="图片 14" descr="E_obesa_symmetrica_ies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76056" y="947518"/>
                <a:ext cx="1917700" cy="1676400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  <p:pic>
            <p:nvPicPr>
              <p:cNvPr id="16" name="图片 15" descr="220px-Euphorbia_February_2008-2.jp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76055" y="2747717"/>
                <a:ext cx="1944217" cy="1450307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</p:grpSp>
        <p:pic>
          <p:nvPicPr>
            <p:cNvPr id="18" name="图片 17" descr="Euphorbia_milii_-_flower_view01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6296" y="2747718"/>
              <a:ext cx="1728192" cy="1440160"/>
            </a:xfrm>
            <a:prstGeom prst="rect">
              <a:avLst/>
            </a:prstGeom>
            <a:ln w="38100">
              <a:solidFill>
                <a:srgbClr val="000099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2564904"/>
            <a:ext cx="8640960" cy="1048544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大数据的数据近似</a:t>
            </a:r>
            <a:endParaRPr lang="zh-CN" altLang="en-US" sz="2800" b="1" kern="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60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Q(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2330" y="2264098"/>
            <a:ext cx="1950720" cy="1950720"/>
          </a:xfrm>
          <a:prstGeom prst="rect">
            <a:avLst/>
          </a:prstGeom>
          <a:noFill/>
        </p:spPr>
      </p:pic>
      <p:pic>
        <p:nvPicPr>
          <p:cNvPr id="23556" name="Picture 4" descr="See the source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30" y="4071942"/>
            <a:ext cx="1785950" cy="178595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22413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，将查询数据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变换机器能够高效处理的较小量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3" name="组合 15"/>
          <p:cNvGrpSpPr/>
          <p:nvPr/>
        </p:nvGrpSpPr>
        <p:grpSpPr>
          <a:xfrm>
            <a:off x="2555776" y="2420888"/>
            <a:ext cx="4101097" cy="935534"/>
            <a:chOff x="2555776" y="3789040"/>
            <a:chExt cx="4101097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70787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105349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’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838362"/>
            <a:ext cx="8999984" cy="47095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平衡查询的效率和查询的准确性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10" name="组合 17"/>
          <p:cNvGrpSpPr/>
          <p:nvPr/>
        </p:nvGrpSpPr>
        <p:grpSpPr>
          <a:xfrm>
            <a:off x="142844" y="3857628"/>
            <a:ext cx="6768752" cy="1581274"/>
            <a:chOff x="1331640" y="2564904"/>
            <a:chExt cx="6768752" cy="1581274"/>
          </a:xfrm>
        </p:grpSpPr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2339752" y="3068960"/>
              <a:ext cx="4680520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  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=  HARD(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+ SOFT(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</a:t>
              </a:r>
            </a:p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                              </a:t>
              </a:r>
              <a:r>
                <a:rPr lang="en-US" altLang="zh-CN" sz="4000" b="1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×</a:t>
              </a:r>
              <a:endParaRPr lang="zh-CN" altLang="en-US" sz="2400" b="1" dirty="0">
                <a:latin typeface="Rockwell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1640" y="2564904"/>
              <a:ext cx="67687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ea typeface="黑体" pitchFamily="49" charset="-122"/>
                </a:rPr>
                <a:t>二八定律</a:t>
              </a:r>
              <a:r>
                <a:rPr lang="zh-CN" altLang="en-US" sz="2000" b="1" dirty="0" smtClean="0">
                  <a:ea typeface="黑体" pitchFamily="49" charset="-122"/>
                </a:rPr>
                <a:t>：</a:t>
              </a:r>
              <a:r>
                <a:rPr lang="zh-CN" altLang="en-US" sz="2000" dirty="0" smtClean="0">
                  <a:ea typeface="黑体" pitchFamily="49" charset="-122"/>
                </a:rPr>
                <a:t>在众多现象中，</a:t>
              </a:r>
              <a:r>
                <a:rPr lang="en-US" altLang="zh-CN" sz="2000" dirty="0" smtClean="0">
                  <a:ea typeface="黑体" pitchFamily="49" charset="-122"/>
                </a:rPr>
                <a:t>80%</a:t>
              </a:r>
              <a:r>
                <a:rPr lang="zh-CN" altLang="en-US" sz="2000" dirty="0" smtClean="0">
                  <a:ea typeface="黑体" pitchFamily="49" charset="-122"/>
                </a:rPr>
                <a:t>的结果取决于</a:t>
              </a:r>
              <a:r>
                <a:rPr lang="en-US" altLang="zh-CN" sz="2000" dirty="0" smtClean="0">
                  <a:ea typeface="黑体" pitchFamily="49" charset="-122"/>
                </a:rPr>
                <a:t>20%</a:t>
              </a:r>
              <a:r>
                <a:rPr lang="zh-CN" altLang="en-US" sz="2000" dirty="0" smtClean="0">
                  <a:ea typeface="黑体" pitchFamily="49" charset="-122"/>
                </a:rPr>
                <a:t>的原因</a:t>
              </a:r>
              <a:endParaRPr lang="zh-CN" altLang="en-US" sz="2000" dirty="0">
                <a:ea typeface="黑体" pitchFamily="49" charset="-122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1571" y="857232"/>
            <a:ext cx="3553833" cy="301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如一、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最短路径</a:t>
            </a:r>
            <a:r>
              <a:rPr lang="en-US" altLang="zh-CN" sz="3600" b="1" dirty="0" smtClean="0">
                <a:solidFill>
                  <a:srgbClr val="C00000"/>
                </a:solidFill>
                <a:ea typeface="黑体" pitchFamily="49" charset="-122"/>
              </a:rPr>
              <a:t>/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距离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10" y="5072074"/>
            <a:ext cx="8999984" cy="756710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在真实的公路网络和社会网络中，数据减少了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1/3!</a:t>
            </a:r>
          </a:p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是一种针对最短路径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距离的轻量级的通用的数据缩减技术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5496" y="1428736"/>
            <a:ext cx="5184576" cy="1785950"/>
          </a:xfrm>
        </p:spPr>
        <p:txBody>
          <a:bodyPr/>
          <a:lstStyle/>
          <a:p>
            <a:r>
              <a:rPr lang="zh-CN" altLang="en-US" sz="2000" dirty="0" smtClean="0">
                <a:ea typeface="黑体" pitchFamily="49" charset="-122"/>
              </a:rPr>
              <a:t>针对有权无向图，提出</a:t>
            </a:r>
            <a:r>
              <a:rPr lang="en-US" sz="2000" dirty="0" smtClean="0"/>
              <a:t> “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proxies</a:t>
            </a:r>
            <a:r>
              <a:rPr lang="en-US" sz="2000" dirty="0" smtClean="0"/>
              <a:t>”</a:t>
            </a:r>
            <a:r>
              <a:rPr lang="zh-CN" altLang="en-US" sz="2000" dirty="0" smtClean="0"/>
              <a:t>概念</a:t>
            </a:r>
            <a:endParaRPr lang="en-US" altLang="zh-CN" sz="2000" dirty="0" smtClean="0">
              <a:ea typeface="黑体" pitchFamily="49" charset="-122"/>
            </a:endParaRPr>
          </a:p>
          <a:p>
            <a:r>
              <a:rPr lang="zh-CN" altLang="en-US" sz="2000" dirty="0" smtClean="0">
                <a:ea typeface="黑体" pitchFamily="49" charset="-122"/>
              </a:rPr>
              <a:t>每个</a:t>
            </a:r>
            <a:r>
              <a:rPr lang="en-US" altLang="zh-CN" sz="2000" dirty="0" smtClean="0">
                <a:ea typeface="黑体" pitchFamily="49" charset="-122"/>
              </a:rPr>
              <a:t>proxy</a:t>
            </a:r>
            <a:r>
              <a:rPr lang="zh-CN" altLang="en-US" sz="2000" dirty="0" smtClean="0">
                <a:ea typeface="黑体" pitchFamily="49" charset="-122"/>
              </a:rPr>
              <a:t>代表了一个子图</a:t>
            </a:r>
            <a:r>
              <a:rPr lang="en-US" altLang="zh-CN" sz="2000" dirty="0" smtClean="0">
                <a:ea typeface="黑体" pitchFamily="49" charset="-122"/>
              </a:rPr>
              <a:t>DRA</a:t>
            </a:r>
            <a:r>
              <a:rPr lang="zh-CN" altLang="en-US" sz="2000" dirty="0" smtClean="0">
                <a:ea typeface="黑体" pitchFamily="49" charset="-122"/>
              </a:rPr>
              <a:t>中的顶点</a:t>
            </a:r>
            <a:r>
              <a:rPr lang="en-US" altLang="zh-CN" sz="2000" dirty="0" smtClean="0">
                <a:ea typeface="黑体" pitchFamily="49" charset="-122"/>
              </a:rPr>
              <a:t>(</a:t>
            </a:r>
            <a:r>
              <a:rPr lang="zh-CN" altLang="en-US" sz="2000" dirty="0" smtClean="0">
                <a:ea typeface="黑体" pitchFamily="49" charset="-122"/>
              </a:rPr>
              <a:t>互补重叠</a:t>
            </a:r>
            <a:r>
              <a:rPr lang="en-US" altLang="zh-CN" sz="2000" dirty="0" smtClean="0"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ea typeface="黑体" pitchFamily="49" charset="-122"/>
              </a:rPr>
              <a:t>Proxies </a:t>
            </a:r>
            <a:r>
              <a:rPr lang="zh-CN" altLang="en-US" sz="2000" dirty="0" smtClean="0">
                <a:ea typeface="黑体" pitchFamily="49" charset="-122"/>
              </a:rPr>
              <a:t>能够在</a:t>
            </a:r>
            <a:r>
              <a:rPr lang="en-US" altLang="zh-CN" sz="2000" dirty="0" smtClean="0">
                <a:ea typeface="黑体" pitchFamily="49" charset="-122"/>
              </a:rPr>
              <a:t>O(n)</a:t>
            </a:r>
            <a:r>
              <a:rPr lang="zh-CN" altLang="en-US" sz="2000" dirty="0" smtClean="0">
                <a:ea typeface="黑体" pitchFamily="49" charset="-122"/>
              </a:rPr>
              <a:t>时间内算出</a:t>
            </a:r>
            <a:endParaRPr lang="en-US" altLang="zh-CN" sz="2000" dirty="0" smtClean="0"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385762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ea typeface="黑体" pitchFamily="49" charset="-122"/>
              </a:rPr>
              <a:t>关键性质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</a:rPr>
              <a:t>: </a:t>
            </a:r>
            <a:r>
              <a:rPr lang="zh-CN" altLang="en-US" sz="2000" dirty="0" smtClean="0">
                <a:ea typeface="黑体" pitchFamily="49" charset="-122"/>
              </a:rPr>
              <a:t>给定图</a:t>
            </a:r>
            <a:r>
              <a:rPr lang="en-US" altLang="zh-CN" sz="2000" dirty="0" smtClean="0">
                <a:ea typeface="黑体" pitchFamily="49" charset="-122"/>
              </a:rPr>
              <a:t>G</a:t>
            </a:r>
            <a:r>
              <a:rPr lang="zh-CN" altLang="en-US" sz="2000" dirty="0" smtClean="0">
                <a:ea typeface="黑体" pitchFamily="49" charset="-122"/>
              </a:rPr>
              <a:t>、顶点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smtClean="0">
                <a:ea typeface="黑体" pitchFamily="49" charset="-122"/>
              </a:rPr>
              <a:t>v</a:t>
            </a:r>
            <a:r>
              <a:rPr lang="zh-CN" altLang="en-US" sz="2000" dirty="0" smtClean="0">
                <a:ea typeface="黑体" pitchFamily="49" charset="-122"/>
              </a:rPr>
              <a:t>及其代理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，则：</a:t>
            </a:r>
            <a:endParaRPr lang="en-US" altLang="zh-CN" sz="2000" dirty="0" smtClean="0">
              <a:ea typeface="黑体" pitchFamily="49" charset="-122"/>
            </a:endParaRP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(1) path(u, v) =    path(u,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+   path(u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path(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(2) dist(u, v)   =   dist(u,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dist(u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 +   dist(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</p:txBody>
      </p:sp>
      <p:sp>
        <p:nvSpPr>
          <p:cNvPr id="8" name="矩形 7"/>
          <p:cNvSpPr/>
          <p:nvPr/>
        </p:nvSpPr>
        <p:spPr>
          <a:xfrm>
            <a:off x="89756" y="6027027"/>
            <a:ext cx="8964488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TKDE 2016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</a:p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 (TKDE Extended Abstract)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  <a:endParaRPr lang="en-US" altLang="zh-CN" sz="1200" dirty="0" err="1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8081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Dashun</a:t>
            </a:r>
            <a:r>
              <a:rPr lang="en-US" altLang="zh-CN" sz="1400" dirty="0" smtClean="0">
                <a:ea typeface="黑体" pitchFamily="49" charset="-122"/>
              </a:rPr>
              <a:t> Wang, Dino </a:t>
            </a:r>
            <a:r>
              <a:rPr lang="en-US" altLang="zh-CN" sz="1400" dirty="0" err="1" smtClean="0">
                <a:ea typeface="黑体" pitchFamily="49" charset="-122"/>
              </a:rPr>
              <a:t>Pedreschi</a:t>
            </a: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Chaoming</a:t>
            </a:r>
            <a:r>
              <a:rPr lang="en-US" altLang="zh-CN" sz="1400" dirty="0" smtClean="0">
                <a:ea typeface="黑体" pitchFamily="49" charset="-122"/>
              </a:rPr>
              <a:t> Song, </a:t>
            </a:r>
            <a:r>
              <a:rPr lang="en-US" altLang="zh-CN" sz="1400" dirty="0" err="1" smtClean="0">
                <a:ea typeface="黑体" pitchFamily="49" charset="-122"/>
              </a:rPr>
              <a:t>Fosca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Giannotti</a:t>
            </a:r>
            <a:r>
              <a:rPr lang="en-US" altLang="zh-CN" sz="1400" dirty="0" smtClean="0">
                <a:ea typeface="黑体" pitchFamily="49" charset="-122"/>
              </a:rPr>
              <a:t>, Albert-</a:t>
            </a:r>
            <a:r>
              <a:rPr lang="en-US" altLang="zh-CN" sz="1400" dirty="0" err="1" smtClean="0">
                <a:ea typeface="黑体" pitchFamily="49" charset="-122"/>
              </a:rPr>
              <a:t>László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Barabási</a:t>
            </a:r>
            <a:r>
              <a:rPr lang="en-US" altLang="zh-CN" sz="1400" dirty="0" smtClean="0">
                <a:ea typeface="黑体" pitchFamily="49" charset="-122"/>
              </a:rPr>
              <a:t>: Human mobility, social ties, and link prediction. KDD 2011.</a:t>
            </a:r>
          </a:p>
          <a:p>
            <a:pPr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Chungmok</a:t>
            </a:r>
            <a:r>
              <a:rPr lang="en-US" altLang="zh-CN" sz="1400" dirty="0" smtClean="0">
                <a:ea typeface="黑体" pitchFamily="49" charset="-122"/>
              </a:rPr>
              <a:t> Lee, Minh Pham, Norman Kim, </a:t>
            </a:r>
            <a:r>
              <a:rPr lang="en-US" altLang="zh-CN" sz="1400" dirty="0" err="1" smtClean="0">
                <a:ea typeface="黑体" pitchFamily="49" charset="-122"/>
              </a:rPr>
              <a:t>Myong</a:t>
            </a:r>
            <a:r>
              <a:rPr lang="en-US" altLang="zh-CN" sz="1400" dirty="0" smtClean="0">
                <a:ea typeface="黑体" pitchFamily="49" charset="-122"/>
              </a:rPr>
              <a:t> K. </a:t>
            </a:r>
            <a:r>
              <a:rPr lang="en-US" altLang="zh-CN" sz="1400" dirty="0" err="1" smtClean="0">
                <a:ea typeface="黑体" pitchFamily="49" charset="-122"/>
              </a:rPr>
              <a:t>Jeong</a:t>
            </a:r>
            <a:r>
              <a:rPr lang="en-US" altLang="zh-CN" sz="1400" dirty="0" smtClean="0">
                <a:ea typeface="黑体" pitchFamily="49" charset="-122"/>
              </a:rPr>
              <a:t>, Dennis K. J. Lin,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  <p:sp>
        <p:nvSpPr>
          <p:cNvPr id="24" name="圆角矩形 76"/>
          <p:cNvSpPr>
            <a:spLocks noChangeArrowheads="1"/>
          </p:cNvSpPr>
          <p:nvPr/>
        </p:nvSpPr>
        <p:spPr bwMode="auto">
          <a:xfrm>
            <a:off x="323528" y="908720"/>
            <a:ext cx="8496944" cy="1008111"/>
          </a:xfrm>
          <a:prstGeom prst="roundRect">
            <a:avLst>
              <a:gd name="adj" fmla="val 212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lIns="0" rIns="0" anchor="ctr"/>
          <a:lstStyle>
            <a:lvl1pPr marL="342900" indent="-3429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358775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链接预测：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b="1" dirty="0" smtClean="0">
                <a:latin typeface="+mn-ea"/>
              </a:rPr>
              <a:t> n</a:t>
            </a:r>
            <a:r>
              <a:rPr lang="zh-CN" altLang="en-US" sz="2000" b="1" dirty="0" smtClean="0">
                <a:latin typeface="+mn-ea"/>
              </a:rPr>
              <a:t>个顶点网络，</a:t>
            </a:r>
            <a:r>
              <a:rPr lang="en-US" altLang="zh-CN" sz="2000" b="1" dirty="0" smtClean="0">
                <a:latin typeface="+mn-ea"/>
              </a:rPr>
              <a:t>O(n</a:t>
            </a:r>
            <a:r>
              <a:rPr lang="en-US" altLang="zh-CN" sz="2000" b="1" baseline="30000" dirty="0" smtClean="0">
                <a:latin typeface="+mn-ea"/>
              </a:rPr>
              <a:t>2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个可能链接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dirty="0" smtClean="0">
                <a:latin typeface="+mn-ea"/>
                <a:ea typeface="+mn-ea"/>
              </a:rPr>
              <a:t> CPU</a:t>
            </a:r>
            <a:r>
              <a:rPr lang="zh-CN" altLang="en-US" sz="2000" dirty="0" smtClean="0">
                <a:latin typeface="+mn-ea"/>
                <a:ea typeface="+mn-ea"/>
              </a:rPr>
              <a:t>速度</a:t>
            </a:r>
            <a:r>
              <a:rPr lang="en-US" altLang="zh-CN" sz="2000" dirty="0" err="1" smtClean="0">
                <a:latin typeface="+mn-ea"/>
                <a:ea typeface="+mn-ea"/>
              </a:rPr>
              <a:t>XGHz</a:t>
            </a:r>
            <a:r>
              <a:rPr lang="en-US" altLang="zh-CN" sz="2000" dirty="0" smtClean="0">
                <a:latin typeface="+mn-ea"/>
                <a:ea typeface="+mn-ea"/>
              </a:rPr>
              <a:t>/s</a:t>
            </a:r>
            <a:r>
              <a:rPr lang="zh-CN" altLang="en-US" sz="2000" dirty="0" smtClean="0">
                <a:latin typeface="+mn-ea"/>
                <a:ea typeface="+mn-ea"/>
              </a:rPr>
              <a:t>，假定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个机器时钟处理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个顶点对。</a:t>
            </a:r>
            <a:endParaRPr kumimoji="0" lang="en-US" altLang="zh-CN" sz="2000" dirty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84" y="2162303"/>
            <a:ext cx="7754416" cy="213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611560" y="4653136"/>
            <a:ext cx="7920880" cy="864096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多数链接预测算法仅仅预测一个可能链接子集，而不是整个网络所有可能的链接，如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</a:rPr>
              <a:t>Dashun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 et al. 2011,Chungmok et al. 2014].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2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241300" y="142852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北京市大数据科学与脑机智能创新中心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95288" y="4572008"/>
            <a:ext cx="839470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Blip>
                <a:blip r:embed="rId3"/>
              </a:buBlip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2015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年，北京市首批北京高校高精尖创新中心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引领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未来数据科学与计算智能的研究与应用方向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加速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计算科学、数据科学与脑科学的交叉研究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促进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高效智能的下一代计算与数据分析技术创新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通过以数据为中心的智能机器、系统及应用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改变未来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638" y="928670"/>
            <a:ext cx="78740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8678768" cy="5237204"/>
          </a:xfrm>
        </p:spPr>
        <p:txBody>
          <a:bodyPr/>
          <a:lstStyle/>
          <a:p>
            <a:r>
              <a:rPr lang="zh-CN" altLang="en-US" sz="2400" dirty="0" smtClean="0"/>
              <a:t>直接采用非负矩阵分解的代价高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效率低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数据越稀疏，效果越差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数据近似技术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(Ensemble Enabled Sampling</a:t>
            </a:r>
            <a:r>
              <a:rPr lang="en-US" altLang="zh-CN" sz="2400" dirty="0" smtClean="0">
                <a:latin typeface="+mn-ea"/>
              </a:rPr>
              <a:t>)</a:t>
            </a:r>
          </a:p>
          <a:p>
            <a:pPr lvl="1">
              <a:spcBef>
                <a:spcPts val="576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采样要保证一定的覆盖率</a:t>
            </a:r>
            <a:endParaRPr lang="en-US" altLang="zh-CN" sz="1800" dirty="0" smtClean="0">
              <a:solidFill>
                <a:srgbClr val="0066CC"/>
              </a:solidFill>
            </a:endParaRPr>
          </a:p>
          <a:p>
            <a:pPr lvl="1">
              <a:spcBef>
                <a:spcPts val="2400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基于链接预测特征的抽样 </a:t>
            </a:r>
            <a:r>
              <a:rPr lang="en-US" altLang="zh-CN" sz="2000" dirty="0" smtClean="0">
                <a:solidFill>
                  <a:srgbClr val="0066CC"/>
                </a:solidFill>
              </a:rPr>
              <a:t>-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solidFill>
                  <a:srgbClr val="0066CC"/>
                </a:solidFill>
              </a:rPr>
              <a:t>Triangles</a:t>
            </a:r>
          </a:p>
          <a:p>
            <a:pPr lvl="1">
              <a:spcBef>
                <a:spcPts val="1200"/>
              </a:spcBef>
            </a:pPr>
            <a:r>
              <a:rPr lang="zh-CN" altLang="en-US" sz="2000" dirty="0" smtClean="0">
                <a:solidFill>
                  <a:srgbClr val="FF0000"/>
                </a:solidFill>
              </a:rPr>
              <a:t>结合</a:t>
            </a:r>
            <a:r>
              <a:rPr lang="en-US" altLang="zh-CN" sz="2000" dirty="0" smtClean="0">
                <a:solidFill>
                  <a:srgbClr val="FF0000"/>
                </a:solidFill>
              </a:rPr>
              <a:t>Ensemble</a:t>
            </a:r>
            <a:r>
              <a:rPr lang="zh-CN" altLang="en-US" sz="2000" dirty="0" smtClean="0">
                <a:solidFill>
                  <a:srgbClr val="FF0000"/>
                </a:solidFill>
              </a:rPr>
              <a:t>的思想</a:t>
            </a:r>
            <a:r>
              <a:rPr lang="zh-CN" altLang="en-US" sz="2000" dirty="0" smtClean="0"/>
              <a:t>：链接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的预测分值是所有</a:t>
            </a:r>
            <a:r>
              <a:rPr lang="en-US" altLang="zh-CN" sz="2000" dirty="0" smtClean="0"/>
              <a:t>Ensemble</a:t>
            </a:r>
            <a:r>
              <a:rPr lang="zh-CN" altLang="en-US" sz="2000" dirty="0" smtClean="0"/>
              <a:t>中的最大值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endParaRPr lang="en-US" altLang="zh-CN" sz="2400" dirty="0" smtClean="0"/>
          </a:p>
          <a:p>
            <a:pPr>
              <a:spcBef>
                <a:spcPts val="576"/>
              </a:spcBef>
            </a:pPr>
            <a:endParaRPr lang="zh-CN" altLang="en-US" sz="2800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3772" y="5929330"/>
            <a:ext cx="8676456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ea typeface="黑体" pitchFamily="49" charset="-122"/>
              </a:rPr>
              <a:t>Liang </a:t>
            </a:r>
            <a:r>
              <a:rPr lang="en-US" altLang="zh-CN" sz="1400" dirty="0" err="1" smtClean="0">
                <a:ea typeface="黑体" pitchFamily="49" charset="-122"/>
              </a:rPr>
              <a:t>Duan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Charu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Aggarwal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Scaling up Link Prediction with Ensembles,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WSDM 2016 - </a:t>
            </a:r>
            <a:r>
              <a:rPr lang="en-US" altLang="zh-CN" sz="1400" b="1" dirty="0" smtClean="0">
                <a:solidFill>
                  <a:srgbClr val="C00000"/>
                </a:solidFill>
              </a:rPr>
              <a:t>Big Data Algorithms Session</a:t>
            </a:r>
            <a:r>
              <a:rPr lang="en-US" altLang="zh-CN" sz="1400" dirty="0" smtClean="0">
                <a:ea typeface="黑体" pitchFamily="49" charset="-122"/>
              </a:rPr>
              <a:t>.</a:t>
            </a:r>
          </a:p>
          <a:p>
            <a:r>
              <a:rPr lang="en-US" altLang="zh-CN" sz="1400" dirty="0" smtClean="0"/>
              <a:t>Liang </a:t>
            </a:r>
            <a:r>
              <a:rPr lang="en-US" altLang="zh-CN" sz="1400" dirty="0" err="1" smtClean="0"/>
              <a:t>Duan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Shuai</a:t>
            </a:r>
            <a:r>
              <a:rPr lang="en-US" altLang="zh-CN" sz="1400" dirty="0" smtClean="0"/>
              <a:t> Ma*, </a:t>
            </a:r>
            <a:r>
              <a:rPr lang="en-US" altLang="zh-CN" sz="1400" dirty="0" err="1" smtClean="0"/>
              <a:t>Charu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Aggarwal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Tiejun</a:t>
            </a:r>
            <a:r>
              <a:rPr lang="en-US" altLang="zh-CN" sz="1400" dirty="0" smtClean="0"/>
              <a:t> Ma, and </a:t>
            </a:r>
            <a:r>
              <a:rPr lang="en-US" altLang="zh-CN" sz="1400" dirty="0" err="1" smtClean="0"/>
              <a:t>Jinpeng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Huai</a:t>
            </a:r>
            <a:r>
              <a:rPr lang="en-US" altLang="zh-CN" sz="1400" dirty="0" smtClean="0"/>
              <a:t>, An Ensemble Approach to Link Prediction. </a:t>
            </a:r>
            <a:r>
              <a:rPr lang="en-US" altLang="zh-CN" sz="1400" b="1" dirty="0" smtClean="0">
                <a:solidFill>
                  <a:srgbClr val="C00000"/>
                </a:solidFill>
                <a:ea typeface="黑体" pitchFamily="49" charset="-122"/>
              </a:rPr>
              <a:t>TKDE, 29(11): 2402-2416, 2017.</a:t>
            </a:r>
            <a:endParaRPr lang="zh-CN" altLang="en-US" sz="14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708920"/>
            <a:ext cx="5489319" cy="53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5260" y="4143380"/>
          <a:ext cx="79243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35"/>
                <a:gridCol w="1145299"/>
                <a:gridCol w="2603729"/>
                <a:gridCol w="26037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小数据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大数据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YouTube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Friendster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20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5918" y="5429264"/>
            <a:ext cx="5040560" cy="43204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同时提高了准确性和检测效率</a:t>
            </a:r>
            <a:r>
              <a:rPr lang="en-US" altLang="zh-CN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5076056" y="836712"/>
            <a:ext cx="3888432" cy="1296144"/>
            <a:chOff x="5220072" y="1520788"/>
            <a:chExt cx="3888432" cy="1296144"/>
          </a:xfrm>
        </p:grpSpPr>
        <p:grpSp>
          <p:nvGrpSpPr>
            <p:cNvPr id="5" name="组合 46"/>
            <p:cNvGrpSpPr/>
            <p:nvPr/>
          </p:nvGrpSpPr>
          <p:grpSpPr>
            <a:xfrm>
              <a:off x="5220072" y="1520788"/>
              <a:ext cx="3636404" cy="1296144"/>
              <a:chOff x="4860032" y="1232756"/>
              <a:chExt cx="3636404" cy="1296144"/>
            </a:xfrm>
          </p:grpSpPr>
          <p:sp>
            <p:nvSpPr>
              <p:cNvPr id="10" name="圆柱形 9"/>
              <p:cNvSpPr/>
              <p:nvPr/>
            </p:nvSpPr>
            <p:spPr>
              <a:xfrm>
                <a:off x="4860032" y="1628800"/>
                <a:ext cx="648072" cy="504056"/>
              </a:xfrm>
              <a:prstGeom prst="can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tx1"/>
                    </a:solidFill>
                  </a:rPr>
                  <a:t>Data</a:t>
                </a:r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796136" y="1232756"/>
                <a:ext cx="1152128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CN" altLang="en-US" sz="1400" b="1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96136" y="2240868"/>
                <a:ext cx="1224136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err="1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err="1" smtClean="0">
                    <a:solidFill>
                      <a:schemeClr val="tx1"/>
                    </a:solidFill>
                  </a:rPr>
                  <a:t>n</a:t>
                </a:r>
                <a:endParaRPr lang="zh-CN" altLang="en-US" sz="1600" b="1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00192" y="1628800"/>
                <a:ext cx="18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000099"/>
                    </a:solidFill>
                    <a:latin typeface="仿宋" pitchFamily="49" charset="-122"/>
                    <a:ea typeface="仿宋" pitchFamily="49" charset="-122"/>
                  </a:rPr>
                  <a:t>．．．</a:t>
                </a:r>
                <a:endParaRPr lang="zh-CN" altLang="en-US" sz="2400" b="1" dirty="0">
                  <a:solidFill>
                    <a:srgbClr val="000099"/>
                  </a:solidFill>
                  <a:latin typeface="仿宋" pitchFamily="49" charset="-122"/>
                  <a:ea typeface="仿宋" pitchFamily="49" charset="-122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308304" y="1232757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4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08304" y="2240869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6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cxnSp>
            <p:nvCxnSpPr>
              <p:cNvPr id="19" name="直接箭头连接符 18"/>
              <p:cNvCxnSpPr>
                <a:stCxn id="10" idx="4"/>
                <a:endCxn id="12" idx="2"/>
              </p:cNvCxnSpPr>
              <p:nvPr/>
            </p:nvCxnSpPr>
            <p:spPr>
              <a:xfrm>
                <a:off x="5508104" y="1880828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10" idx="4"/>
                <a:endCxn id="11" idx="2"/>
              </p:cNvCxnSpPr>
              <p:nvPr/>
            </p:nvCxnSpPr>
            <p:spPr>
              <a:xfrm flipV="1">
                <a:off x="5508104" y="1376772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1" idx="6"/>
                <a:endCxn id="16" idx="1"/>
              </p:cNvCxnSpPr>
              <p:nvPr/>
            </p:nvCxnSpPr>
            <p:spPr>
              <a:xfrm>
                <a:off x="6948264" y="1376772"/>
                <a:ext cx="36004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12" idx="6"/>
                <a:endCxn id="17" idx="1"/>
              </p:cNvCxnSpPr>
              <p:nvPr/>
            </p:nvCxnSpPr>
            <p:spPr>
              <a:xfrm>
                <a:off x="7020272" y="2384884"/>
                <a:ext cx="288032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16" idx="3"/>
                <a:endCxn id="25" idx="0"/>
              </p:cNvCxnSpPr>
              <p:nvPr/>
            </p:nvCxnSpPr>
            <p:spPr>
              <a:xfrm>
                <a:off x="8316416" y="1376773"/>
                <a:ext cx="180020" cy="324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7" idx="3"/>
                <a:endCxn id="25" idx="4"/>
              </p:cNvCxnSpPr>
              <p:nvPr/>
            </p:nvCxnSpPr>
            <p:spPr>
              <a:xfrm flipV="1">
                <a:off x="8316416" y="2132856"/>
                <a:ext cx="180020" cy="252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流程图: 联系 24"/>
            <p:cNvSpPr/>
            <p:nvPr/>
          </p:nvSpPr>
          <p:spPr>
            <a:xfrm>
              <a:off x="8604448" y="1988840"/>
              <a:ext cx="504056" cy="432048"/>
            </a:xfrm>
            <a:prstGeom prst="flowChartConnector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</a:rPr>
                <a:t>max</a:t>
              </a:r>
              <a:endParaRPr lang="zh-CN" altLang="en-US" sz="1400" b="1" dirty="0" smtClean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其它相关技术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cxnSp>
        <p:nvCxnSpPr>
          <p:cNvPr id="11" name="Straight Arrow Connector 5"/>
          <p:cNvCxnSpPr/>
          <p:nvPr/>
        </p:nvCxnSpPr>
        <p:spPr bwMode="auto">
          <a:xfrm>
            <a:off x="5045276" y="5342450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9"/>
          <p:cNvSpPr txBox="1">
            <a:spLocks noChangeArrowheads="1"/>
          </p:cNvSpPr>
          <p:nvPr/>
        </p:nvSpPr>
        <p:spPr bwMode="auto">
          <a:xfrm>
            <a:off x="4037164" y="5080840"/>
            <a:ext cx="108012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3" name="TextBox 19"/>
          <p:cNvSpPr txBox="1">
            <a:spLocks noChangeArrowheads="1"/>
          </p:cNvSpPr>
          <p:nvPr/>
        </p:nvSpPr>
        <p:spPr bwMode="auto">
          <a:xfrm>
            <a:off x="7133508" y="5080840"/>
            <a:ext cx="129614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D’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5072066" y="4948976"/>
            <a:ext cx="20162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compression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285720" y="5013176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数据压缩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cxnSp>
        <p:nvCxnSpPr>
          <p:cNvPr id="24" name="Straight Arrow Connector 5"/>
          <p:cNvCxnSpPr/>
          <p:nvPr/>
        </p:nvCxnSpPr>
        <p:spPr bwMode="auto">
          <a:xfrm>
            <a:off x="3170218" y="3511643"/>
            <a:ext cx="1944216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19"/>
          <p:cNvSpPr txBox="1">
            <a:spLocks noChangeArrowheads="1"/>
          </p:cNvSpPr>
          <p:nvPr/>
        </p:nvSpPr>
        <p:spPr bwMode="auto">
          <a:xfrm>
            <a:off x="1081986" y="3223611"/>
            <a:ext cx="165618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 + 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6" name="TextBox 19"/>
          <p:cNvSpPr txBox="1">
            <a:spLocks noChangeArrowheads="1"/>
          </p:cNvSpPr>
          <p:nvPr/>
        </p:nvSpPr>
        <p:spPr bwMode="auto">
          <a:xfrm>
            <a:off x="5834514" y="3223611"/>
            <a:ext cx="295232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Rockwell" pitchFamily="18" charset="0"/>
                <a:sym typeface="Symbol" pitchFamily="18" charset="2"/>
              </a:rPr>
              <a:t>Q(</a:t>
            </a:r>
            <a:r>
              <a:rPr lang="en-GB" altLang="zh-CN" sz="2800" dirty="0" smtClean="0">
                <a:solidFill>
                  <a:srgbClr val="FF0000"/>
                </a:solidFill>
                <a:latin typeface="Rockwell" pitchFamily="18" charset="0"/>
                <a:sym typeface="Symbol" pitchFamily="18" charset="2"/>
              </a:rPr>
              <a:t>D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 + </a:t>
            </a:r>
            <a:r>
              <a:rPr lang="en-US" altLang="zh-CN" sz="2800" dirty="0" smtClean="0">
                <a:latin typeface="Rockwell" pitchFamily="18" charset="0"/>
                <a:sym typeface="Symbol" pitchFamily="18" charset="2"/>
              </a:rPr>
              <a:t>Q(</a:t>
            </a:r>
            <a:r>
              <a:rPr lang="el-GR" altLang="zh-CN" sz="2800" dirty="0" smtClean="0">
                <a:solidFill>
                  <a:srgbClr val="FF0000"/>
                </a:solidFill>
                <a:latin typeface="华文仿宋"/>
                <a:ea typeface="华文仿宋"/>
                <a:sym typeface="Symbol" pitchFamily="18" charset="2"/>
              </a:rPr>
              <a:t>Δ</a:t>
            </a:r>
            <a:r>
              <a:rPr lang="en-GB" altLang="zh-CN" sz="2800" dirty="0" smtClean="0">
                <a:latin typeface="Rockwell" pitchFamily="18" charset="0"/>
                <a:sym typeface="Symbol" pitchFamily="18" charset="2"/>
              </a:rPr>
              <a:t>)</a:t>
            </a:r>
            <a:endParaRPr lang="zh-CN" altLang="en-US" sz="2800" dirty="0">
              <a:latin typeface="Rockwell" pitchFamily="18" charset="0"/>
            </a:endParaRPr>
          </a:p>
        </p:txBody>
      </p:sp>
      <p:sp>
        <p:nvSpPr>
          <p:cNvPr id="27" name="TextBox 3"/>
          <p:cNvSpPr txBox="1">
            <a:spLocks noChangeArrowheads="1"/>
          </p:cNvSpPr>
          <p:nvPr/>
        </p:nvSpPr>
        <p:spPr bwMode="auto">
          <a:xfrm>
            <a:off x="2883896" y="3075605"/>
            <a:ext cx="411699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Symbol" pitchFamily="18" charset="2"/>
              </a:rPr>
              <a:t>Incremental computation</a:t>
            </a:r>
            <a:endParaRPr lang="zh-CN" altLang="en-US" sz="1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8" name="TextBox 3"/>
          <p:cNvSpPr txBox="1">
            <a:spLocks noChangeArrowheads="1"/>
          </p:cNvSpPr>
          <p:nvPr/>
        </p:nvSpPr>
        <p:spPr bwMode="auto">
          <a:xfrm>
            <a:off x="5474474" y="4274114"/>
            <a:ext cx="17281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Known results</a:t>
            </a:r>
            <a:endParaRPr lang="zh-CN" altLang="en-US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6194554" y="3727667"/>
            <a:ext cx="144016" cy="57606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内容占位符 2"/>
          <p:cNvSpPr txBox="1">
            <a:spLocks/>
          </p:cNvSpPr>
          <p:nvPr/>
        </p:nvSpPr>
        <p:spPr bwMode="auto">
          <a:xfrm>
            <a:off x="285720" y="2500306"/>
            <a:ext cx="8501122" cy="571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增量计算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grpSp>
        <p:nvGrpSpPr>
          <p:cNvPr id="3" name="组合 30"/>
          <p:cNvGrpSpPr/>
          <p:nvPr/>
        </p:nvGrpSpPr>
        <p:grpSpPr>
          <a:xfrm>
            <a:off x="4664000" y="669919"/>
            <a:ext cx="4051404" cy="1901825"/>
            <a:chOff x="2555776" y="4653136"/>
            <a:chExt cx="4051404" cy="1901825"/>
          </a:xfrm>
        </p:grpSpPr>
        <p:cxnSp>
          <p:nvCxnSpPr>
            <p:cNvPr id="32" name="Straight Arrow Connector 5"/>
            <p:cNvCxnSpPr/>
            <p:nvPr/>
          </p:nvCxnSpPr>
          <p:spPr bwMode="auto">
            <a:xfrm>
              <a:off x="3519389" y="5589240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19"/>
            <p:cNvSpPr txBox="1">
              <a:spLocks noChangeArrowheads="1"/>
            </p:cNvSpPr>
            <p:nvPr/>
          </p:nvSpPr>
          <p:spPr bwMode="auto">
            <a:xfrm>
              <a:off x="2555776" y="5416897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34" name="TextBox 19"/>
            <p:cNvSpPr txBox="1">
              <a:spLocks noChangeArrowheads="1"/>
            </p:cNvSpPr>
            <p:nvPr/>
          </p:nvSpPr>
          <p:spPr bwMode="auto">
            <a:xfrm>
              <a:off x="5603379" y="5373786"/>
              <a:ext cx="946093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i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35" name="Straight Arrow Connector 5"/>
            <p:cNvCxnSpPr/>
            <p:nvPr/>
          </p:nvCxnSpPr>
          <p:spPr bwMode="auto">
            <a:xfrm flipV="1">
              <a:off x="3491880" y="486916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5"/>
            <p:cNvCxnSpPr/>
            <p:nvPr/>
          </p:nvCxnSpPr>
          <p:spPr bwMode="auto">
            <a:xfrm>
              <a:off x="3491880" y="5589240"/>
              <a:ext cx="1800200" cy="72008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19"/>
            <p:cNvSpPr txBox="1">
              <a:spLocks noChangeArrowheads="1"/>
            </p:cNvSpPr>
            <p:nvPr/>
          </p:nvSpPr>
          <p:spPr bwMode="auto">
            <a:xfrm>
              <a:off x="5603379" y="4653136"/>
              <a:ext cx="99738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1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38" name="TextBox 19"/>
            <p:cNvSpPr txBox="1">
              <a:spLocks noChangeArrowheads="1"/>
            </p:cNvSpPr>
            <p:nvPr/>
          </p:nvSpPr>
          <p:spPr bwMode="auto">
            <a:xfrm>
              <a:off x="5603379" y="6093296"/>
              <a:ext cx="100380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baseline="-25000" dirty="0" err="1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n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39" name="内容占位符 2"/>
          <p:cNvSpPr txBox="1">
            <a:spLocks/>
          </p:cNvSpPr>
          <p:nvPr/>
        </p:nvSpPr>
        <p:spPr bwMode="auto">
          <a:xfrm>
            <a:off x="285720" y="1384299"/>
            <a:ext cx="8501122" cy="844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分布式计算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</a:rPr>
              <a:t>: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黑体" pitchFamily="49" charset="-122"/>
              <a:cs typeface="+mn-cs"/>
            </a:endParaRPr>
          </a:p>
        </p:txBody>
      </p:sp>
      <p:sp>
        <p:nvSpPr>
          <p:cNvPr id="40" name="内容占位符 2"/>
          <p:cNvSpPr>
            <a:spLocks noGrp="1"/>
          </p:cNvSpPr>
          <p:nvPr>
            <p:ph idx="1"/>
          </p:nvPr>
        </p:nvSpPr>
        <p:spPr>
          <a:xfrm>
            <a:off x="285720" y="5929330"/>
            <a:ext cx="8501122" cy="857256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zh-CN" altLang="en-US" sz="2800" b="1" dirty="0" smtClean="0">
                <a:solidFill>
                  <a:srgbClr val="C00000"/>
                </a:solidFill>
                <a:ea typeface="黑体" pitchFamily="49" charset="-122"/>
              </a:rPr>
              <a:t>数据索引：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空间代价、</a:t>
            </a:r>
            <a:r>
              <a:rPr lang="zh-CN" altLang="en-US" dirty="0" smtClean="0">
                <a:solidFill>
                  <a:srgbClr val="0066CC"/>
                </a:solidFill>
                <a:ea typeface="黑体" pitchFamily="49" charset="-122"/>
              </a:rPr>
              <a:t>构建时间代价、</a:t>
            </a:r>
            <a:r>
              <a:rPr lang="zh-CN" altLang="en-US" dirty="0" smtClean="0">
                <a:solidFill>
                  <a:srgbClr val="0066CC"/>
                </a:solidFill>
                <a:latin typeface="Arial Unicode MS" pitchFamily="34" charset="-122"/>
                <a:ea typeface="黑体" pitchFamily="49" charset="-122"/>
              </a:rPr>
              <a:t>查询效率提高</a:t>
            </a:r>
            <a:endParaRPr lang="zh-CN" altLang="en-US" sz="2800" dirty="0">
              <a:latin typeface="Arial Unicode MS" pitchFamily="34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25" grpId="0"/>
      <p:bldP spid="26" grpId="0"/>
      <p:bldP spid="27" grpId="0"/>
      <p:bldP spid="28" grpId="0"/>
      <p:bldP spid="29" grpId="0" animBg="1"/>
      <p:bldP spid="30" grpId="0"/>
      <p:bldP spid="40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86446" y="3689339"/>
            <a:ext cx="30003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Approximation Computing</a:t>
            </a:r>
          </a:p>
        </p:txBody>
      </p:sp>
      <p:sp>
        <p:nvSpPr>
          <p:cNvPr id="3" name="矩形 2"/>
          <p:cNvSpPr/>
          <p:nvPr/>
        </p:nvSpPr>
        <p:spPr>
          <a:xfrm>
            <a:off x="2606394" y="1785926"/>
            <a:ext cx="36086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0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Approximation </a:t>
            </a:r>
            <a:endParaRPr lang="zh-CN" altLang="en-US" sz="4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406" y="3689339"/>
            <a:ext cx="278608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Approximation Algorithms</a:t>
            </a:r>
          </a:p>
        </p:txBody>
      </p:sp>
      <p:sp>
        <p:nvSpPr>
          <p:cNvPr id="5" name="矩形 4"/>
          <p:cNvSpPr/>
          <p:nvPr/>
        </p:nvSpPr>
        <p:spPr>
          <a:xfrm>
            <a:off x="2714612" y="3689339"/>
            <a:ext cx="34290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Approximate </a:t>
            </a:r>
          </a:p>
          <a:p>
            <a:pPr algn="ctr"/>
            <a:r>
              <a:rPr lang="en-US" altLang="zh-CN" sz="28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Query Processing</a:t>
            </a:r>
          </a:p>
        </p:txBody>
      </p:sp>
      <p:sp>
        <p:nvSpPr>
          <p:cNvPr id="6" name="左大括号 5"/>
          <p:cNvSpPr/>
          <p:nvPr/>
        </p:nvSpPr>
        <p:spPr>
          <a:xfrm rot="5400000">
            <a:off x="3857620" y="142852"/>
            <a:ext cx="1071570" cy="5786478"/>
          </a:xfrm>
          <a:prstGeom prst="leftBrac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 smtClean="0"/>
              <a:t>Approximation Algorithms </a:t>
            </a:r>
            <a:endParaRPr lang="zh-CN" altLang="en-US" sz="40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pic>
        <p:nvPicPr>
          <p:cNvPr id="5" name="图片 7" descr="approx-book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901973"/>
            <a:ext cx="2428892" cy="3670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8" y="1928826"/>
            <a:ext cx="2911131" cy="3643314"/>
          </a:xfrm>
          <a:prstGeom prst="rect">
            <a:avLst/>
          </a:prstGeom>
          <a:noFill/>
        </p:spPr>
      </p:pic>
      <p:pic>
        <p:nvPicPr>
          <p:cNvPr id="1028" name="Picture 4" descr="Image resul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71802" y="1920694"/>
            <a:ext cx="2500330" cy="365144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Image result for orac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00562" y="5219722"/>
            <a:ext cx="3067050" cy="1495426"/>
          </a:xfrm>
          <a:prstGeom prst="rect">
            <a:avLst/>
          </a:prstGeom>
          <a:noFill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86314" y="3897687"/>
            <a:ext cx="2376489" cy="124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 smtClean="0"/>
              <a:t>Approximate Query Processing</a:t>
            </a:r>
            <a:endParaRPr lang="zh-CN" altLang="en-US" sz="4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 smtClean="0">
                <a:solidFill>
                  <a:srgbClr val="000099"/>
                </a:solidFill>
              </a:rPr>
              <a:t>AQP</a:t>
            </a:r>
            <a:r>
              <a:rPr lang="en-US" sz="2800" dirty="0" smtClean="0"/>
              <a:t> supports </a:t>
            </a:r>
            <a:r>
              <a:rPr lang="en-US" sz="2800" dirty="0" smtClean="0">
                <a:solidFill>
                  <a:srgbClr val="000099"/>
                </a:solidFill>
              </a:rPr>
              <a:t>a slightly constrained set of SQL-style declarative queries</a:t>
            </a:r>
          </a:p>
          <a:p>
            <a:r>
              <a:rPr lang="en-US" sz="2400" dirty="0" smtClean="0"/>
              <a:t>Specifically provides approximate results for standard SQL aggregate queries, e.g., queries involving </a:t>
            </a:r>
            <a:r>
              <a:rPr lang="en-US" sz="2400" dirty="0" smtClean="0">
                <a:solidFill>
                  <a:srgbClr val="FF0000"/>
                </a:solidFill>
              </a:rPr>
              <a:t>COUNT, AVG, SUM and PERCENTILE</a:t>
            </a:r>
            <a:r>
              <a:rPr lang="en-US" sz="2400" dirty="0" smtClean="0"/>
              <a:t>. </a:t>
            </a:r>
          </a:p>
          <a:p>
            <a:r>
              <a:rPr lang="en-US" sz="2400" dirty="0" smtClean="0"/>
              <a:t>Sampling  is a key technique</a:t>
            </a:r>
          </a:p>
          <a:p>
            <a:pPr>
              <a:buNone/>
            </a:pPr>
            <a:r>
              <a:rPr lang="en-US" sz="1800" dirty="0" smtClean="0"/>
              <a:t/>
            </a:r>
            <a:br>
              <a:rPr lang="en-US" sz="1800" dirty="0" smtClean="0"/>
            </a:b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1670" y="3929066"/>
            <a:ext cx="2071702" cy="1063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71670" y="5434033"/>
            <a:ext cx="238125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/>
              <a:t>Approximate </a:t>
            </a:r>
            <a:r>
              <a:rPr lang="en-US" altLang="zh-CN" sz="4000" b="1" dirty="0" smtClean="0"/>
              <a:t>Computing </a:t>
            </a:r>
            <a:endParaRPr lang="zh-CN" altLang="en-US" sz="40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72560" cy="54292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b="1" dirty="0" smtClean="0">
                <a:solidFill>
                  <a:srgbClr val="000099"/>
                </a:solidFill>
              </a:rPr>
              <a:t>Approximate computing </a:t>
            </a:r>
            <a:r>
              <a:rPr lang="en-US" altLang="zh-CN" sz="2800" dirty="0" smtClean="0"/>
              <a:t>is a computation technique which returns a possibly inaccurate result rather than a guaranteed accurate result, and can be used for applications where an approximate result is sufficient for its purpose.</a:t>
            </a:r>
          </a:p>
          <a:p>
            <a:r>
              <a:rPr lang="en-US" sz="2000" b="1" dirty="0" smtClean="0">
                <a:solidFill>
                  <a:srgbClr val="000099"/>
                </a:solidFill>
              </a:rPr>
              <a:t>Approximate circuits</a:t>
            </a:r>
          </a:p>
          <a:p>
            <a:r>
              <a:rPr lang="en-US" sz="2000" b="1" dirty="0" smtClean="0">
                <a:solidFill>
                  <a:srgbClr val="000099"/>
                </a:solidFill>
              </a:rPr>
              <a:t>Approximate storage</a:t>
            </a:r>
          </a:p>
          <a:p>
            <a:r>
              <a:rPr lang="en-US" sz="2000" b="1" dirty="0" smtClean="0">
                <a:solidFill>
                  <a:srgbClr val="000099"/>
                </a:solidFill>
              </a:rPr>
              <a:t>Software-level approximation</a:t>
            </a:r>
          </a:p>
          <a:p>
            <a:r>
              <a:rPr lang="en-US" sz="2000" b="1" dirty="0" smtClean="0">
                <a:solidFill>
                  <a:srgbClr val="000099"/>
                </a:solidFill>
              </a:rPr>
              <a:t>Approximate computer system</a:t>
            </a:r>
          </a:p>
          <a:p>
            <a:pPr>
              <a:buNone/>
            </a:pPr>
            <a:r>
              <a:rPr lang="en-US" sz="2000" dirty="0" smtClean="0"/>
              <a:t>	In an approximate system, different subsystems of the system such as the processor, memory, sensor, and communication modules are synergistically approximated to obtain a much better system-level </a:t>
            </a:r>
            <a:r>
              <a:rPr lang="en-US" sz="2000" b="1" dirty="0" smtClean="0">
                <a:solidFill>
                  <a:srgbClr val="FF0000"/>
                </a:solidFill>
              </a:rPr>
              <a:t>Q-E</a:t>
            </a:r>
            <a:r>
              <a:rPr lang="en-US" sz="2000" dirty="0" smtClean="0"/>
              <a:t> trade-off curve compared to individual approximations to each of the subsystems.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500042"/>
            <a:ext cx="5321545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4286280" y="2391029"/>
            <a:ext cx="4572000" cy="332398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 smtClean="0"/>
              <a:t>Hardware support for approximate computing</a:t>
            </a:r>
          </a:p>
          <a:p>
            <a:r>
              <a:rPr lang="en-US" sz="1400" dirty="0" smtClean="0"/>
              <a:t>Programming languages and compiler support for approximate computing</a:t>
            </a:r>
          </a:p>
          <a:p>
            <a:r>
              <a:rPr lang="en-US" sz="1400" dirty="0" smtClean="0"/>
              <a:t>Tools for writing, debugging, and testing approximate programs</a:t>
            </a:r>
          </a:p>
          <a:p>
            <a:r>
              <a:rPr lang="en-US" sz="1400" dirty="0" smtClean="0"/>
              <a:t>Modeling and understanding approximate computing opportunities and systems</a:t>
            </a:r>
          </a:p>
          <a:p>
            <a:r>
              <a:rPr lang="en-US" sz="1400" dirty="0" smtClean="0"/>
              <a:t>Applications amenable to approximation and domain-specific strategies</a:t>
            </a:r>
          </a:p>
          <a:p>
            <a:r>
              <a:rPr lang="en-US" sz="1400" dirty="0" smtClean="0"/>
              <a:t>Formal reasoning about programs with approximations</a:t>
            </a:r>
          </a:p>
          <a:p>
            <a:r>
              <a:rPr lang="en-US" sz="1400" dirty="0" smtClean="0"/>
              <a:t>Retrospectives on past approximate-computing work, including both reflections on your own past projects and reproduction of others’ results</a:t>
            </a:r>
          </a:p>
          <a:p>
            <a:r>
              <a:rPr lang="en-US" sz="1400" dirty="0" smtClean="0"/>
              <a:t>Position papers on approximate computing, potential, how it could fail, what we need to succeed, etc.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大数据技术的</a:t>
            </a: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应用案例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BDA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988" y="2755882"/>
            <a:ext cx="4167187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标题 1"/>
          <p:cNvSpPr>
            <a:spLocks noGrp="1"/>
          </p:cNvSpPr>
          <p:nvPr>
            <p:ph type="title"/>
          </p:nvPr>
        </p:nvSpPr>
        <p:spPr>
          <a:xfrm>
            <a:off x="323850" y="71414"/>
            <a:ext cx="8569325" cy="7921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如一：面向公共事件的示范应用</a:t>
            </a:r>
            <a:endParaRPr lang="en-US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825" y="5286388"/>
            <a:ext cx="8642350" cy="142876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研究工作：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异质大数据获取、建模与深度分析，异构大数据存储与多模态计算，复杂系统敏捷定制，事件分析与预测</a:t>
            </a:r>
            <a:r>
              <a:rPr lang="zh-CN" altLang="en-US" sz="18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核心算法：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Weiren Yu, Charu C. Aggarwal, Shuai Ma, Haixun Wang: On Anomalous Hotspot Discovery in Graph Streams. </a:t>
            </a:r>
            <a:r>
              <a:rPr lang="de-DE" altLang="zh-CN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ICDM 2013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7" name="灯片编号占位符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FD561B0-AF4F-46D0-BB63-C1E50C15D2B5}" type="slidenum">
              <a:rPr lang="zh-CN" altLang="en-US" smtClean="0"/>
              <a:pPr/>
              <a:t>38</a:t>
            </a:fld>
            <a:endParaRPr lang="en-US" altLang="zh-CN" smtClean="0"/>
          </a:p>
        </p:txBody>
      </p:sp>
      <p:sp>
        <p:nvSpPr>
          <p:cNvPr id="31" name="圆角矩形 30"/>
          <p:cNvSpPr/>
          <p:nvPr/>
        </p:nvSpPr>
        <p:spPr>
          <a:xfrm>
            <a:off x="236538" y="4357694"/>
            <a:ext cx="8656637" cy="7921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舆情大数据服务：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已被国家信息安全管理中心采用，建立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Ring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微信公众号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sp>
        <p:nvSpPr>
          <p:cNvPr id="38919" name="矩形 53"/>
          <p:cNvSpPr>
            <a:spLocks noChangeArrowheads="1"/>
          </p:cNvSpPr>
          <p:nvPr/>
        </p:nvSpPr>
        <p:spPr bwMode="auto">
          <a:xfrm>
            <a:off x="5480050" y="2876532"/>
            <a:ext cx="1112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0" name="矩形 53"/>
          <p:cNvSpPr>
            <a:spLocks noChangeArrowheads="1"/>
          </p:cNvSpPr>
          <p:nvPr/>
        </p:nvSpPr>
        <p:spPr bwMode="auto">
          <a:xfrm>
            <a:off x="5459413" y="2881295"/>
            <a:ext cx="12112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4767263" y="931845"/>
            <a:ext cx="3992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lvl="1" indent="-177800" algn="ctr">
              <a:spcBef>
                <a:spcPts val="300"/>
              </a:spcBef>
              <a:spcAft>
                <a:spcPts val="600"/>
              </a:spcAft>
              <a:buClr>
                <a:srgbClr val="006600"/>
              </a:buClr>
            </a:pP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安管中心：</a:t>
            </a: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微博人物画像系统</a:t>
            </a:r>
          </a:p>
        </p:txBody>
      </p:sp>
      <p:pic>
        <p:nvPicPr>
          <p:cNvPr id="38922" name="图片 55" descr="群体用户轨迹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2888" y="1395395"/>
            <a:ext cx="2166937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3" name="矩形 56"/>
          <p:cNvSpPr>
            <a:spLocks noChangeArrowheads="1"/>
          </p:cNvSpPr>
          <p:nvPr/>
        </p:nvSpPr>
        <p:spPr bwMode="auto">
          <a:xfrm>
            <a:off x="6872288" y="1462070"/>
            <a:ext cx="14255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群体迁徙分析</a:t>
            </a:r>
          </a:p>
        </p:txBody>
      </p:sp>
      <p:pic>
        <p:nvPicPr>
          <p:cNvPr id="38924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8463" y="2790807"/>
            <a:ext cx="2011362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5" name="矩形 61"/>
          <p:cNvSpPr>
            <a:spLocks noChangeArrowheads="1"/>
          </p:cNvSpPr>
          <p:nvPr/>
        </p:nvSpPr>
        <p:spPr bwMode="auto">
          <a:xfrm>
            <a:off x="5046663" y="29574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群体情绪监测</a:t>
            </a:r>
          </a:p>
        </p:txBody>
      </p:sp>
      <p:pic>
        <p:nvPicPr>
          <p:cNvPr id="38926" name="图片 62" descr="个人概览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9000" y="1395395"/>
            <a:ext cx="1835150" cy="152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7" name="矩形 63"/>
          <p:cNvSpPr>
            <a:spLocks noChangeArrowheads="1"/>
          </p:cNvSpPr>
          <p:nvPr/>
        </p:nvSpPr>
        <p:spPr bwMode="auto">
          <a:xfrm>
            <a:off x="5119688" y="14588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个人多维画像</a:t>
            </a:r>
          </a:p>
        </p:txBody>
      </p:sp>
      <p:sp>
        <p:nvSpPr>
          <p:cNvPr id="65" name="矩形 64"/>
          <p:cNvSpPr/>
          <p:nvPr/>
        </p:nvSpPr>
        <p:spPr>
          <a:xfrm>
            <a:off x="250825" y="928670"/>
            <a:ext cx="421640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83125" y="928670"/>
            <a:ext cx="421005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930" name="TextBox 12"/>
          <p:cNvSpPr txBox="1">
            <a:spLocks noChangeArrowheads="1"/>
          </p:cNvSpPr>
          <p:nvPr/>
        </p:nvSpPr>
        <p:spPr bwMode="auto">
          <a:xfrm>
            <a:off x="290513" y="939782"/>
            <a:ext cx="409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安管中心：实时事件检测与分析系统</a:t>
            </a:r>
          </a:p>
        </p:txBody>
      </p:sp>
      <p:pic>
        <p:nvPicPr>
          <p:cNvPr id="38931" name="Picture 2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0513" y="1303320"/>
            <a:ext cx="2176462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2" name="Picture 2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86038" y="1303320"/>
            <a:ext cx="166528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41740" y="1303298"/>
            <a:ext cx="593698" cy="57150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34" name="Picture 2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63813" y="2581257"/>
            <a:ext cx="1760537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35" name="矩形 51"/>
          <p:cNvSpPr>
            <a:spLocks noChangeArrowheads="1"/>
          </p:cNvSpPr>
          <p:nvPr/>
        </p:nvSpPr>
        <p:spPr bwMode="auto">
          <a:xfrm>
            <a:off x="1562100" y="2033570"/>
            <a:ext cx="11477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事件检测</a:t>
            </a:r>
          </a:p>
        </p:txBody>
      </p:sp>
      <p:sp>
        <p:nvSpPr>
          <p:cNvPr id="38936" name="矩形 51"/>
          <p:cNvSpPr>
            <a:spLocks noChangeArrowheads="1"/>
          </p:cNvSpPr>
          <p:nvPr/>
        </p:nvSpPr>
        <p:spPr bwMode="auto">
          <a:xfrm>
            <a:off x="3316288" y="2754295"/>
            <a:ext cx="11096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  <p:pic>
        <p:nvPicPr>
          <p:cNvPr id="6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2900" y="2887663"/>
            <a:ext cx="3314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21"/>
          <p:cNvSpPr>
            <a:spLocks noChangeArrowheads="1"/>
          </p:cNvSpPr>
          <p:nvPr/>
        </p:nvSpPr>
        <p:spPr bwMode="auto">
          <a:xfrm>
            <a:off x="414338" y="3546475"/>
            <a:ext cx="3313112" cy="7937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121"/>
          <p:cNvSpPr>
            <a:spLocks noChangeArrowheads="1"/>
          </p:cNvSpPr>
          <p:nvPr/>
        </p:nvSpPr>
        <p:spPr bwMode="auto">
          <a:xfrm>
            <a:off x="415925" y="2251075"/>
            <a:ext cx="3311525" cy="936625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矩形 121"/>
          <p:cNvSpPr>
            <a:spLocks noChangeArrowheads="1"/>
          </p:cNvSpPr>
          <p:nvPr/>
        </p:nvSpPr>
        <p:spPr bwMode="auto">
          <a:xfrm>
            <a:off x="3870325" y="1169988"/>
            <a:ext cx="4895850" cy="1325562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0688" y="1292225"/>
            <a:ext cx="417512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2888" y="1263650"/>
            <a:ext cx="425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07"/>
          <p:cNvSpPr>
            <a:spLocks noChangeArrowheads="1"/>
          </p:cNvSpPr>
          <p:nvPr/>
        </p:nvSpPr>
        <p:spPr bwMode="auto">
          <a:xfrm>
            <a:off x="3919538" y="1905000"/>
            <a:ext cx="77787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车网监控平台</a:t>
            </a:r>
            <a:endParaRPr lang="zh-CN" altLang="en-US"/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4838" y="1266825"/>
            <a:ext cx="431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6"/>
          <p:cNvSpPr>
            <a:spLocks noChangeArrowheads="1"/>
          </p:cNvSpPr>
          <p:nvPr/>
        </p:nvSpPr>
        <p:spPr bwMode="auto">
          <a:xfrm>
            <a:off x="7913688" y="1949450"/>
            <a:ext cx="693737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开放数据平台</a:t>
            </a:r>
            <a:endParaRPr lang="zh-CN" altLang="en-US"/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1303338"/>
            <a:ext cx="4032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4"/>
          <p:cNvSpPr>
            <a:spLocks noChangeArrowheads="1"/>
          </p:cNvSpPr>
          <p:nvPr/>
        </p:nvSpPr>
        <p:spPr bwMode="auto">
          <a:xfrm>
            <a:off x="5826125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公众服务平台</a:t>
            </a:r>
            <a:endParaRPr lang="zh-CN" altLang="en-US"/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1252538"/>
            <a:ext cx="4175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56"/>
          <p:cNvSpPr>
            <a:spLocks noChangeArrowheads="1"/>
          </p:cNvSpPr>
          <p:nvPr/>
        </p:nvSpPr>
        <p:spPr bwMode="auto">
          <a:xfrm>
            <a:off x="4927600" y="1919288"/>
            <a:ext cx="7207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资源管控平台</a:t>
            </a:r>
            <a:endParaRPr lang="zh-CN" altLang="en-US"/>
          </a:p>
        </p:txBody>
      </p:sp>
      <p:sp>
        <p:nvSpPr>
          <p:cNvPr id="19" name="矩形 157"/>
          <p:cNvSpPr>
            <a:spLocks noChangeArrowheads="1"/>
          </p:cNvSpPr>
          <p:nvPr/>
        </p:nvSpPr>
        <p:spPr bwMode="auto">
          <a:xfrm>
            <a:off x="6837363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运营托管平台</a:t>
            </a:r>
            <a:endParaRPr lang="zh-CN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1888" y="1193800"/>
            <a:ext cx="885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750" y="11938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箭头连接符 60"/>
          <p:cNvCxnSpPr>
            <a:cxnSpLocks noChangeShapeType="1"/>
          </p:cNvCxnSpPr>
          <p:nvPr/>
        </p:nvCxnSpPr>
        <p:spPr bwMode="auto">
          <a:xfrm flipH="1" flipV="1">
            <a:off x="698500" y="1554163"/>
            <a:ext cx="3175" cy="623887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9175" y="12065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62"/>
          <p:cNvCxnSpPr>
            <a:cxnSpLocks noChangeShapeType="1"/>
          </p:cNvCxnSpPr>
          <p:nvPr/>
        </p:nvCxnSpPr>
        <p:spPr bwMode="auto">
          <a:xfrm flipV="1">
            <a:off x="2574925" y="1565275"/>
            <a:ext cx="1588" cy="612775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cxnSp>
        <p:nvCxnSpPr>
          <p:cNvPr id="25" name="直接箭头连接符 63"/>
          <p:cNvCxnSpPr>
            <a:cxnSpLocks noChangeShapeType="1"/>
          </p:cNvCxnSpPr>
          <p:nvPr/>
        </p:nvCxnSpPr>
        <p:spPr bwMode="auto">
          <a:xfrm flipH="1" flipV="1">
            <a:off x="992188" y="1470025"/>
            <a:ext cx="1296987" cy="12700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prstDash val="dashDot"/>
            <a:round/>
            <a:headEnd type="triangle" w="med" len="med"/>
            <a:tailEnd type="triangle" w="med" len="med"/>
          </a:ln>
        </p:spPr>
      </p:cxnSp>
      <p:pic>
        <p:nvPicPr>
          <p:cNvPr id="26" name="Picture 3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32113" y="1193800"/>
            <a:ext cx="704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AutoShape 40"/>
          <p:cNvSpPr>
            <a:spLocks noChangeArrowheads="1"/>
          </p:cNvSpPr>
          <p:nvPr/>
        </p:nvSpPr>
        <p:spPr bwMode="auto">
          <a:xfrm>
            <a:off x="2286000" y="1171575"/>
            <a:ext cx="1008063" cy="574675"/>
          </a:xfrm>
          <a:prstGeom prst="roundRect">
            <a:avLst>
              <a:gd name="adj" fmla="val 16667"/>
            </a:avLst>
          </a:prstGeom>
          <a:solidFill>
            <a:srgbClr val="4F81BD">
              <a:alpha val="1176"/>
            </a:srgbClr>
          </a:solidFill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2332038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5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107"/>
          <p:cNvSpPr>
            <a:spLocks noChangeArrowheads="1"/>
          </p:cNvSpPr>
          <p:nvPr/>
        </p:nvSpPr>
        <p:spPr bwMode="auto">
          <a:xfrm>
            <a:off x="2574925" y="2466975"/>
            <a:ext cx="1016000" cy="4619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移动端交互与数据采集</a:t>
            </a:r>
          </a:p>
        </p:txBody>
      </p:sp>
      <p:sp>
        <p:nvSpPr>
          <p:cNvPr id="32" name="矩形 90"/>
          <p:cNvSpPr>
            <a:spLocks noChangeArrowheads="1"/>
          </p:cNvSpPr>
          <p:nvPr/>
        </p:nvSpPr>
        <p:spPr bwMode="auto">
          <a:xfrm>
            <a:off x="630238" y="3762375"/>
            <a:ext cx="1727200" cy="344488"/>
          </a:xfrm>
          <a:prstGeom prst="rect">
            <a:avLst/>
          </a:prstGeom>
          <a:noFill/>
          <a:ln w="9525">
            <a:solidFill>
              <a:srgbClr val="3F3F3F"/>
            </a:solidFill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分布式消息队列</a:t>
            </a:r>
            <a:endParaRPr lang="zh-CN" altLang="en-US"/>
          </a:p>
        </p:txBody>
      </p:sp>
      <p:sp>
        <p:nvSpPr>
          <p:cNvPr id="33" name="矩形 107"/>
          <p:cNvSpPr>
            <a:spLocks noChangeArrowheads="1"/>
          </p:cNvSpPr>
          <p:nvPr/>
        </p:nvSpPr>
        <p:spPr bwMode="auto">
          <a:xfrm>
            <a:off x="2430463" y="3690938"/>
            <a:ext cx="865187" cy="4651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应用数据总线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4" name="矩形 107"/>
          <p:cNvSpPr>
            <a:spLocks noChangeArrowheads="1"/>
          </p:cNvSpPr>
          <p:nvPr/>
        </p:nvSpPr>
        <p:spPr bwMode="auto">
          <a:xfrm>
            <a:off x="5637213" y="2994025"/>
            <a:ext cx="1150937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实时流式处理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1279525" y="3187700"/>
            <a:ext cx="144463" cy="358775"/>
          </a:xfrm>
          <a:prstGeom prst="upDownArrow">
            <a:avLst>
              <a:gd name="adj1" fmla="val 50000"/>
              <a:gd name="adj2" fmla="val 49774"/>
            </a:avLst>
          </a:prstGeom>
          <a:solidFill>
            <a:schemeClr val="accent1"/>
          </a:solidFill>
          <a:ln w="9525">
            <a:solidFill>
              <a:schemeClr val="tx1"/>
            </a:solidFill>
            <a:bevel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1582738" y="4335463"/>
            <a:ext cx="144462" cy="360362"/>
          </a:xfrm>
          <a:prstGeom prst="upDownArrow">
            <a:avLst>
              <a:gd name="adj1" fmla="val 50000"/>
              <a:gd name="adj2" fmla="val 498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37" name="Picture 4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463" y="4699000"/>
            <a:ext cx="45529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矩形 107"/>
          <p:cNvSpPr>
            <a:spLocks noChangeArrowheads="1"/>
          </p:cNvSpPr>
          <p:nvPr/>
        </p:nvSpPr>
        <p:spPr bwMode="auto">
          <a:xfrm>
            <a:off x="1243013" y="4905375"/>
            <a:ext cx="1617662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时空大数据存储管理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9" name="左右箭头 1"/>
          <p:cNvSpPr>
            <a:spLocks noChangeArrowheads="1"/>
          </p:cNvSpPr>
          <p:nvPr/>
        </p:nvSpPr>
        <p:spPr bwMode="auto">
          <a:xfrm>
            <a:off x="3784600" y="39211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0" name="AutoShape 37"/>
          <p:cNvSpPr>
            <a:spLocks noChangeArrowheads="1"/>
          </p:cNvSpPr>
          <p:nvPr/>
        </p:nvSpPr>
        <p:spPr bwMode="auto">
          <a:xfrm>
            <a:off x="5637213" y="2528888"/>
            <a:ext cx="144462" cy="358775"/>
          </a:xfrm>
          <a:prstGeom prst="upDownArrow">
            <a:avLst>
              <a:gd name="adj1" fmla="val 50000"/>
              <a:gd name="adj2" fmla="val 495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41" name="Picture 41"/>
          <p:cNvPicPr>
            <a:picLocks noChangeAspect="1" noChangeArrowheads="1"/>
          </p:cNvPicPr>
          <p:nvPr/>
        </p:nvPicPr>
        <p:blipFill>
          <a:blip r:embed="rId8"/>
          <a:srcRect r="27237" b="13019"/>
          <a:stretch>
            <a:fillRect/>
          </a:stretch>
        </p:blipFill>
        <p:spPr bwMode="auto">
          <a:xfrm>
            <a:off x="7634288" y="3532188"/>
            <a:ext cx="1531937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矩形 121"/>
          <p:cNvSpPr>
            <a:spLocks noChangeArrowheads="1"/>
          </p:cNvSpPr>
          <p:nvPr/>
        </p:nvSpPr>
        <p:spPr bwMode="auto">
          <a:xfrm>
            <a:off x="7532688" y="2528888"/>
            <a:ext cx="1633537" cy="18478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3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13688" y="3019425"/>
            <a:ext cx="111601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矩形 107"/>
          <p:cNvSpPr>
            <a:spLocks noChangeArrowheads="1"/>
          </p:cNvSpPr>
          <p:nvPr/>
        </p:nvSpPr>
        <p:spPr bwMode="auto">
          <a:xfrm>
            <a:off x="7578725" y="2611438"/>
            <a:ext cx="1541463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第三方应用接入</a:t>
            </a:r>
            <a:endParaRPr lang="zh-CN" altLang="en-US">
              <a:sym typeface="Arial" pitchFamily="34" charset="0"/>
            </a:endParaRPr>
          </a:p>
        </p:txBody>
      </p:sp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6075" y="4905375"/>
            <a:ext cx="3517900" cy="153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121"/>
          <p:cNvSpPr>
            <a:spLocks noChangeArrowheads="1"/>
          </p:cNvSpPr>
          <p:nvPr/>
        </p:nvSpPr>
        <p:spPr bwMode="auto">
          <a:xfrm>
            <a:off x="5216525" y="4664075"/>
            <a:ext cx="3903663" cy="1773238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" name="矩形 107"/>
          <p:cNvSpPr>
            <a:spLocks noChangeArrowheads="1"/>
          </p:cNvSpPr>
          <p:nvPr/>
        </p:nvSpPr>
        <p:spPr bwMode="auto">
          <a:xfrm>
            <a:off x="7146925" y="4664075"/>
            <a:ext cx="1724025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离线数据挖掘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48" name="左右箭头 54"/>
          <p:cNvSpPr>
            <a:spLocks noChangeArrowheads="1"/>
          </p:cNvSpPr>
          <p:nvPr/>
        </p:nvSpPr>
        <p:spPr bwMode="auto">
          <a:xfrm>
            <a:off x="4760913" y="54705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9" name="矩形 121"/>
          <p:cNvSpPr>
            <a:spLocks noChangeArrowheads="1"/>
          </p:cNvSpPr>
          <p:nvPr/>
        </p:nvSpPr>
        <p:spPr bwMode="auto">
          <a:xfrm>
            <a:off x="119063" y="4699000"/>
            <a:ext cx="4641850" cy="1704975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50" name="直接箭头连接符 4"/>
          <p:cNvCxnSpPr>
            <a:cxnSpLocks noChangeShapeType="1"/>
          </p:cNvCxnSpPr>
          <p:nvPr/>
        </p:nvCxnSpPr>
        <p:spPr bwMode="auto">
          <a:xfrm>
            <a:off x="30781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  <p:cxnSp>
        <p:nvCxnSpPr>
          <p:cNvPr id="51" name="直接箭头连接符 58"/>
          <p:cNvCxnSpPr>
            <a:cxnSpLocks noChangeShapeType="1"/>
          </p:cNvCxnSpPr>
          <p:nvPr/>
        </p:nvCxnSpPr>
        <p:spPr bwMode="auto">
          <a:xfrm>
            <a:off x="35099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571744"/>
            <a:ext cx="1857388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241300" y="214295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研究方向与机构设置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142976" y="979511"/>
            <a:ext cx="3571900" cy="491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：计算的有效性遇到障碍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计算的有效性：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认识数据的内在特征，复杂网络、数学（统计）方法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：能耗成为突出问题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随着规模增大，调度复杂，计算系统功耗问题日益突出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传统存算分离的结构，产生大量的数据搬移开销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传统的计算和存储器件“功耗”不友好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：学习效率和灵活性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学习效率：需要大量的输入数据及标定数据，学习效率低</a:t>
            </a: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灵活性：普遍缺乏“类比、联想”等学习功能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4721225" y="1268436"/>
            <a:ext cx="396875" cy="501650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4721225" y="3211536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4751388" y="5011761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189586" y="1122956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数据科学与计算智能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5189586" y="29951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新型计算技术与系统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189586" y="47953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认知机理与仿真</a:t>
            </a:r>
          </a:p>
        </p:txBody>
      </p:sp>
      <p:sp>
        <p:nvSpPr>
          <p:cNvPr id="14" name="下箭头 13"/>
          <p:cNvSpPr/>
          <p:nvPr/>
        </p:nvSpPr>
        <p:spPr bwMode="auto">
          <a:xfrm>
            <a:off x="6018213" y="2347936"/>
            <a:ext cx="569912" cy="574675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下箭头 14"/>
          <p:cNvSpPr>
            <a:spLocks noChangeArrowheads="1"/>
          </p:cNvSpPr>
          <p:nvPr/>
        </p:nvSpPr>
        <p:spPr bwMode="auto">
          <a:xfrm rot="10800000">
            <a:off x="6084888" y="4087836"/>
            <a:ext cx="574675" cy="577850"/>
          </a:xfrm>
          <a:prstGeom prst="downArrow">
            <a:avLst>
              <a:gd name="adj1" fmla="val 50000"/>
              <a:gd name="adj2" fmla="val 50138"/>
            </a:avLst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10800000"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7740650" y="3246461"/>
            <a:ext cx="503238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8172400" y="1122956"/>
            <a:ext cx="792088" cy="4752528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数据工程与</a:t>
            </a: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脑机系统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-15875" y="6162698"/>
            <a:ext cx="5970588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http://www.bdbc.org.cn/</a:t>
            </a:r>
          </a:p>
        </p:txBody>
      </p:sp>
      <p:pic>
        <p:nvPicPr>
          <p:cNvPr id="19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0"/>
            <a:ext cx="31511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6725" y="1162050"/>
            <a:ext cx="5033969" cy="290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车辆运营态势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单个车辆状态实时跟踪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历史运营分析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线路、里程、油耗、行为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行程实时切分与速度分析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数据质量分析与系统状态监控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 cstate="print"/>
          <a:srcRect l="407" t="10022" r="2419" b="7840"/>
          <a:stretch>
            <a:fillRect/>
          </a:stretch>
        </p:blipFill>
        <p:spPr bwMode="auto">
          <a:xfrm>
            <a:off x="5694363" y="1181100"/>
            <a:ext cx="3422650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 cstate="print"/>
          <a:srcRect l="1077" t="10022" r="2419" b="1299"/>
          <a:stretch>
            <a:fillRect/>
          </a:stretch>
        </p:blipFill>
        <p:spPr bwMode="auto">
          <a:xfrm>
            <a:off x="53975" y="4144963"/>
            <a:ext cx="2741613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4" cstate="print"/>
          <a:srcRect l="1077" t="10022" r="3088" b="7840"/>
          <a:stretch>
            <a:fillRect/>
          </a:stretch>
        </p:blipFill>
        <p:spPr bwMode="auto">
          <a:xfrm>
            <a:off x="2971800" y="4144963"/>
            <a:ext cx="29860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5" cstate="print"/>
          <a:srcRect l="1077" t="10020" r="1077" b="22379"/>
          <a:stretch>
            <a:fillRect/>
          </a:stretch>
        </p:blipFill>
        <p:spPr bwMode="auto">
          <a:xfrm>
            <a:off x="6130925" y="4144963"/>
            <a:ext cx="2986088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41</a:t>
            </a:fld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如三：</a:t>
            </a:r>
            <a:r>
              <a:rPr lang="en-US" altLang="zh-CN" sz="4000" b="1" kern="0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TGraph</a:t>
            </a:r>
            <a:r>
              <a:rPr lang="zh-CN" altLang="en-US" sz="4000" b="1" kern="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时态图数据管理系统</a:t>
            </a:r>
          </a:p>
        </p:txBody>
      </p:sp>
      <p:pic>
        <p:nvPicPr>
          <p:cNvPr id="12" name="图片 14" descr="TGrap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57232"/>
            <a:ext cx="867874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6429396"/>
            <a:ext cx="9144000" cy="461665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4000" b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</a:t>
            </a: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人类行为预测</a:t>
            </a:r>
            <a:endParaRPr lang="zh-CN" altLang="en-US" sz="40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06" y="1071546"/>
            <a:ext cx="7072362" cy="1714512"/>
          </a:xfrm>
        </p:spPr>
        <p:txBody>
          <a:bodyPr/>
          <a:lstStyle/>
          <a:p>
            <a:pPr marL="0" indent="0"/>
            <a:r>
              <a:rPr lang="en-US" altLang="zh-CN" sz="2000" dirty="0" smtClean="0">
                <a:latin typeface="+mj-lt"/>
                <a:cs typeface="Arial Unicode MS" pitchFamily="34" charset="-122"/>
              </a:rPr>
              <a:t>Prediction is now a developing science</a:t>
            </a:r>
          </a:p>
          <a:p>
            <a:pPr marL="0" indent="0" algn="just"/>
            <a:r>
              <a:rPr lang="en-US" altLang="zh-CN" sz="2000" dirty="0" smtClean="0">
                <a:latin typeface="+mj-lt"/>
                <a:cs typeface="Arial Unicode MS" pitchFamily="34" charset="-122"/>
              </a:rPr>
              <a:t>Success seems to be achieved most consistently when questions are tackled in multidisciplinary efforts that join human understanding of context with algorithmic capacity to handle terabytes of data </a:t>
            </a:r>
            <a:r>
              <a:rPr lang="en-US" altLang="zh-CN" sz="1800" dirty="0" smtClean="0">
                <a:latin typeface="+mj-lt"/>
                <a:cs typeface="Arial Unicode MS" pitchFamily="34" charset="-122"/>
              </a:rPr>
              <a:t>- </a:t>
            </a:r>
            <a:r>
              <a:rPr lang="en-US" altLang="zh-CN" sz="1400" dirty="0" smtClean="0">
                <a:solidFill>
                  <a:srgbClr val="FF0000"/>
                </a:solidFill>
                <a:latin typeface="+mj-lt"/>
              </a:rPr>
              <a:t>Special Issue: Prediction, Science, Feb. 3, 2017</a:t>
            </a:r>
            <a:r>
              <a:rPr lang="en-US" altLang="zh-CN" sz="1400" dirty="0" smtClean="0">
                <a:latin typeface="+mj-lt"/>
              </a:rPr>
              <a:t>.</a:t>
            </a:r>
            <a:endParaRPr lang="zh-CN" altLang="en-US" sz="1800" dirty="0">
              <a:latin typeface="+mj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42</a:t>
            </a:fld>
            <a:endParaRPr lang="zh-CN" altLang="en-US" dirty="0"/>
          </a:p>
        </p:txBody>
      </p:sp>
      <p:pic>
        <p:nvPicPr>
          <p:cNvPr id="5" name="图片 5" descr="Donald-J.-Trump-and-Hillary-Clinton-Debate-Vide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08" y="3071823"/>
            <a:ext cx="3295650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314855" y="3143261"/>
            <a:ext cx="4543425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2016</a:t>
            </a: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年美国大选预测失败原因？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Twitter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机器人、雇佣军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Shy Trump voter</a:t>
            </a:r>
            <a:r>
              <a:rPr lang="zh-CN" altLang="en-US" sz="2200" kern="0" dirty="0">
                <a:solidFill>
                  <a:srgbClr val="0E06B2"/>
                </a:solidFill>
                <a:latin typeface="黑体" pitchFamily="49" charset="-122"/>
                <a:ea typeface="黑体" pitchFamily="49" charset="-122"/>
              </a:rPr>
              <a:t>理论</a:t>
            </a:r>
            <a:r>
              <a:rPr lang="en-US" altLang="zh-CN" sz="2200" kern="0" dirty="0">
                <a:latin typeface="黑体" pitchFamily="49" charset="-122"/>
                <a:ea typeface="黑体" pitchFamily="49" charset="-122"/>
              </a:rPr>
              <a:t>: 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支持者趋向于保持沉默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7" name="图片 7" descr="F1.lar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63" y="4786336"/>
            <a:ext cx="2714625" cy="192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内容占位符 2"/>
          <p:cNvSpPr txBox="1">
            <a:spLocks/>
          </p:cNvSpPr>
          <p:nvPr/>
        </p:nvSpPr>
        <p:spPr bwMode="auto">
          <a:xfrm>
            <a:off x="142875" y="4984775"/>
            <a:ext cx="6286500" cy="1658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人类行为预测是下一个前沿：</a:t>
            </a:r>
            <a:endParaRPr lang="en-US" altLang="zh-CN" sz="2400" b="1" kern="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更多的数据≠更好的预测：噪音的存在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罕见事件、行为动态变化</a:t>
            </a:r>
            <a:endParaRPr lang="en-US" altLang="zh-CN" sz="2200" kern="0" dirty="0">
              <a:latin typeface="黑体" pitchFamily="49" charset="-122"/>
              <a:ea typeface="黑体" pitchFamily="49" charset="-122"/>
            </a:endParaRPr>
          </a:p>
          <a:p>
            <a:pPr marL="285750" indent="-285750">
              <a:spcBef>
                <a:spcPct val="20000"/>
              </a:spcBef>
              <a:buFontTx/>
              <a:buChar char="–"/>
              <a:defRPr/>
            </a:pPr>
            <a:r>
              <a:rPr lang="en-US" altLang="zh-CN" sz="2200" kern="0" dirty="0" err="1">
                <a:latin typeface="黑体" pitchFamily="49" charset="-122"/>
                <a:ea typeface="黑体" pitchFamily="49" charset="-122"/>
              </a:rPr>
              <a:t>IoT</a:t>
            </a:r>
            <a:r>
              <a:rPr lang="zh-CN" altLang="en-US" sz="2200" kern="0" dirty="0">
                <a:latin typeface="黑体" pitchFamily="49" charset="-122"/>
                <a:ea typeface="黑体" pitchFamily="49" charset="-122"/>
              </a:rPr>
              <a:t>的涌现导致多种异构数据</a:t>
            </a:r>
            <a:r>
              <a:rPr lang="zh-CN" altLang="en-US" sz="2200" kern="0" dirty="0" smtClean="0">
                <a:latin typeface="黑体" pitchFamily="49" charset="-122"/>
                <a:ea typeface="黑体" pitchFamily="49" charset="-122"/>
              </a:rPr>
              <a:t>爆炸</a:t>
            </a:r>
            <a:endParaRPr lang="en-US" altLang="zh-CN" sz="2400" kern="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endParaRPr lang="zh-CN" altLang="en-US" sz="2400" kern="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内容占位符 3" descr="F1.medium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15206" y="928670"/>
            <a:ext cx="1795475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如四：基于微博数据的群体行为预测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43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 bwMode="auto">
          <a:xfrm>
            <a:off x="285720" y="1071546"/>
            <a:ext cx="8625580" cy="3225540"/>
          </a:xfrm>
          <a:prstGeom prst="rect">
            <a:avLst/>
          </a:prstGeom>
          <a:solidFill>
            <a:srgbClr val="FFCC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75576" y="4591704"/>
            <a:ext cx="8482704" cy="1623378"/>
          </a:xfrm>
          <a:prstGeom prst="rect">
            <a:avLst/>
          </a:prstGeom>
          <a:ln w="38100" cap="flat" cmpd="sng" algn="ctr">
            <a:solidFill>
              <a:schemeClr val="accent6"/>
            </a:solidFill>
            <a:prstDash val="solid"/>
            <a:miter lim="800000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目标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本文以爬取的微博数据为基础，对微博用户进行特征提取，利用提取的用户特征进行聚类，得到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统计特征差别明显的不同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用户群体，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针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对不同群体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</a:t>
            </a:r>
            <a:r>
              <a:rPr kumimoji="0" lang="zh-CN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分析用户行为的影响因素，探究微博用户行为机理。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主要衡量指标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：行为建模准确度</a:t>
            </a:r>
          </a:p>
        </p:txBody>
      </p:sp>
      <p:sp>
        <p:nvSpPr>
          <p:cNvPr id="7" name="右箭头 6"/>
          <p:cNvSpPr/>
          <p:nvPr/>
        </p:nvSpPr>
        <p:spPr bwMode="auto">
          <a:xfrm>
            <a:off x="2943564" y="1707025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86102" y="1471010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用户爬取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7348" y="1462425"/>
            <a:ext cx="1613592" cy="86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 descr="C:\Users\zhujh\Desktop\图片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4670" y="1332421"/>
            <a:ext cx="2140698" cy="138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upload.cheaa.com/2014/0609/1402274629915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48164" y="1527503"/>
            <a:ext cx="1058679" cy="640001"/>
          </a:xfrm>
          <a:prstGeom prst="rect">
            <a:avLst/>
          </a:prstGeom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右箭头 11"/>
          <p:cNvSpPr/>
          <p:nvPr/>
        </p:nvSpPr>
        <p:spPr bwMode="auto">
          <a:xfrm>
            <a:off x="6176846" y="1722941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76845" y="1428749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0000"/>
                </a:solidFill>
              </a:rPr>
              <a:t>特征提取</a:t>
            </a:r>
          </a:p>
        </p:txBody>
      </p:sp>
      <p:pic>
        <p:nvPicPr>
          <p:cNvPr id="14" name="Picture 3" descr="C:\Users\zhujh\Desktop\u=2626734325,2598965993&amp;fm=21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95990" y="1361852"/>
            <a:ext cx="1362290" cy="1067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右箭头 14"/>
          <p:cNvSpPr/>
          <p:nvPr/>
        </p:nvSpPr>
        <p:spPr bwMode="auto">
          <a:xfrm rot="5400000">
            <a:off x="8005199" y="2463968"/>
            <a:ext cx="578054" cy="41681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pic>
        <p:nvPicPr>
          <p:cNvPr id="16" name="Picture 5" descr="C:\Users\zhujh\Desktop\u=1309097832,1528875611&amp;fm=23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8016" y="3000372"/>
            <a:ext cx="2019047" cy="116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右箭头 16"/>
          <p:cNvSpPr/>
          <p:nvPr/>
        </p:nvSpPr>
        <p:spPr bwMode="auto">
          <a:xfrm rot="10800000">
            <a:off x="5572132" y="3288084"/>
            <a:ext cx="1321509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57884" y="2850254"/>
            <a:ext cx="12938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建立模型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4000496" y="2998288"/>
            <a:ext cx="1559635" cy="938758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96508" y="3036191"/>
            <a:ext cx="13651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用户转发、发布、回复行为模型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1" name="右箭头 20"/>
          <p:cNvSpPr/>
          <p:nvPr/>
        </p:nvSpPr>
        <p:spPr bwMode="auto">
          <a:xfrm rot="10800000">
            <a:off x="2880120" y="3295773"/>
            <a:ext cx="1075708" cy="4266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786014" y="2940015"/>
            <a:ext cx="1585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000000"/>
                </a:solidFill>
              </a:rPr>
              <a:t>模型验证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404669" y="3083131"/>
            <a:ext cx="1568441" cy="853913"/>
          </a:xfrm>
          <a:prstGeom prst="roundRect">
            <a:avLst/>
          </a:prstGeom>
          <a:solidFill>
            <a:srgbClr val="CCFFFF"/>
          </a:solidFill>
          <a:ln w="9525" cap="flat" cmpd="sng" algn="ctr">
            <a:solidFill>
              <a:srgbClr val="33CC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sz="1600" smtClean="0">
              <a:solidFill>
                <a:srgbClr val="00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5720" y="3221665"/>
            <a:ext cx="1745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创建虚拟用户、</a:t>
            </a:r>
            <a:endParaRPr lang="en-US" altLang="zh-CN" sz="1600" b="1" dirty="0" smtClean="0">
              <a:solidFill>
                <a:srgbClr val="000000"/>
              </a:solidFill>
            </a:endParaRPr>
          </a:p>
          <a:p>
            <a:pPr algn="ctr"/>
            <a:r>
              <a:rPr lang="zh-CN" altLang="en-US" sz="1600" b="1" dirty="0" smtClean="0">
                <a:solidFill>
                  <a:srgbClr val="000000"/>
                </a:solidFill>
              </a:rPr>
              <a:t>可视化展示</a:t>
            </a:r>
            <a:endParaRPr lang="zh-CN" altLang="en-US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omepage\talks\973年终会-2014\IBM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85280" cy="94264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err="1" smtClean="0"/>
              <a:t>Charu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Aggarwal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Sourav</a:t>
            </a:r>
            <a:r>
              <a:rPr kumimoji="1" lang="en-US" altLang="zh-CN" dirty="0" smtClean="0"/>
              <a:t> S </a:t>
            </a:r>
            <a:r>
              <a:rPr kumimoji="1" lang="en-US" altLang="zh-CN" dirty="0" err="1" smtClean="0"/>
              <a:t>Bhowmick</a:t>
            </a:r>
            <a:r>
              <a:rPr kumimoji="1" lang="en-US" altLang="zh-CN" dirty="0" smtClean="0"/>
              <a:t>, Yang Cao, </a:t>
            </a:r>
            <a:r>
              <a:rPr kumimoji="1" lang="en-US" altLang="zh-CN" dirty="0" err="1" smtClean="0"/>
              <a:t>Gao</a:t>
            </a:r>
            <a:r>
              <a:rPr kumimoji="1" lang="en-US" altLang="zh-CN" dirty="0" smtClean="0"/>
              <a:t> Cong, Liang </a:t>
            </a:r>
            <a:r>
              <a:rPr kumimoji="1" lang="en-US" altLang="zh-CN" dirty="0" err="1" smtClean="0"/>
              <a:t>Duan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Wenfei</a:t>
            </a:r>
            <a:r>
              <a:rPr kumimoji="1" lang="en-US" altLang="zh-CN" dirty="0" smtClean="0"/>
              <a:t> Fan, </a:t>
            </a:r>
            <a:r>
              <a:rPr kumimoji="1" lang="en-US" altLang="zh-CN" dirty="0" err="1" smtClean="0"/>
              <a:t>Kaiyu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Haixing</a:t>
            </a:r>
            <a:r>
              <a:rPr kumimoji="1" lang="en-US" altLang="zh-CN" dirty="0" smtClean="0"/>
              <a:t> Huang,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Jinpeng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Huai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 Li,  </a:t>
            </a:r>
            <a:r>
              <a:rPr lang="en-US" altLang="zh-CN" dirty="0" err="1" smtClean="0"/>
              <a:t>Jianxin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Xuelian</a:t>
            </a:r>
            <a:r>
              <a:rPr lang="en-US" altLang="zh-CN" dirty="0" smtClean="0"/>
              <a:t> Lin, </a:t>
            </a:r>
            <a:r>
              <a:rPr lang="en-US" altLang="zh-CN" dirty="0" err="1" smtClean="0"/>
              <a:t>Xudong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Zhe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Jinghe</a:t>
            </a:r>
            <a:r>
              <a:rPr lang="en-US" altLang="zh-CN" dirty="0" smtClean="0"/>
              <a:t> Song, </a:t>
            </a:r>
            <a:r>
              <a:rPr kumimoji="1" lang="en-US" altLang="zh-CN" dirty="0" err="1" smtClean="0"/>
              <a:t>Haixun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Tianyu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</a:t>
            </a:r>
            <a:r>
              <a:rPr kumimoji="1" lang="en-US" altLang="zh-CN" dirty="0" smtClean="0"/>
              <a:t>…</a:t>
            </a: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44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030701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5821635"/>
            <a:ext cx="1876425" cy="703709"/>
          </a:xfrm>
          <a:prstGeom prst="rect">
            <a:avLst/>
          </a:prstGeom>
        </p:spPr>
      </p:pic>
      <p:pic>
        <p:nvPicPr>
          <p:cNvPr id="1027" name="Picture 3" descr="D:\homepage\talks\973年终会-2014\ms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5496644"/>
            <a:ext cx="2219325" cy="1028700"/>
          </a:xfrm>
          <a:prstGeom prst="rect">
            <a:avLst/>
          </a:prstGeom>
          <a:noFill/>
        </p:spPr>
      </p:pic>
      <p:pic>
        <p:nvPicPr>
          <p:cNvPr id="1028" name="Picture 4" descr="D:\homepage\talks\973年终会-2014\t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4077072"/>
            <a:ext cx="2736304" cy="966827"/>
          </a:xfrm>
          <a:prstGeom prst="rect">
            <a:avLst/>
          </a:prstGeom>
          <a:noFill/>
        </p:spPr>
      </p:pic>
      <p:pic>
        <p:nvPicPr>
          <p:cNvPr id="11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64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homepage\talks\973年终会-2014\th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9992" y="2996952"/>
            <a:ext cx="4392488" cy="761364"/>
          </a:xfrm>
          <a:prstGeom prst="rect">
            <a:avLst/>
          </a:prstGeom>
          <a:noFill/>
        </p:spPr>
      </p:pic>
      <p:pic>
        <p:nvPicPr>
          <p:cNvPr id="14" name="图片 13" descr="th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2160" y="5393010"/>
            <a:ext cx="28575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837414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主页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邮件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地址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    </a:t>
            </a:r>
            <a:r>
              <a:rPr lang="zh-CN" altLang="en-US" sz="2000" kern="0" dirty="0" smtClean="0">
                <a:latin typeface="+mn-lt"/>
                <a:ea typeface="+mn-ea"/>
              </a:rPr>
              <a:t>新主楼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北京航空航天大学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357256" y="885350"/>
            <a:ext cx="5103176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2"/>
              </a:buBlip>
              <a:defRPr/>
            </a:pPr>
            <a:r>
              <a:rPr lang="zh-CN" altLang="en-US" sz="2000" b="1" dirty="0">
                <a:solidFill>
                  <a:schemeClr val="tx1"/>
                </a:solidFill>
                <a:ea typeface="黑体" pitchFamily="49" charset="-122"/>
              </a:rPr>
              <a:t>大</a:t>
            </a: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数据计算的理论与算法</a:t>
            </a:r>
            <a:endParaRPr lang="en-US" altLang="zh-CN" sz="20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1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 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数据科学与计算智能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91067" y="4733124"/>
            <a:ext cx="4293029" cy="1415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900878" y="1334449"/>
            <a:ext cx="4821324" cy="2688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428596" y="4243336"/>
            <a:ext cx="8136904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2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复杂系统</a:t>
            </a:r>
            <a:r>
              <a:rPr lang="zh-CN" altLang="en-US" sz="2000" b="1" dirty="0">
                <a:solidFill>
                  <a:schemeClr val="tx1"/>
                </a:solidFill>
                <a:ea typeface="黑体" pitchFamily="49" charset="-122"/>
              </a:rPr>
              <a:t>规律与</a:t>
            </a: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机理；定性</a:t>
            </a:r>
            <a:r>
              <a:rPr lang="zh-CN" altLang="en-US" sz="2000" b="1" dirty="0">
                <a:solidFill>
                  <a:schemeClr val="tx1"/>
                </a:solidFill>
                <a:ea typeface="黑体" pitchFamily="49" charset="-122"/>
              </a:rPr>
              <a:t>与定量结合的数据分析科学</a:t>
            </a:r>
            <a:endParaRPr lang="en-US" altLang="zh-CN" sz="20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6" name="TextBox 3"/>
          <p:cNvSpPr txBox="1">
            <a:spLocks noChangeArrowheads="1"/>
          </p:cNvSpPr>
          <p:nvPr/>
        </p:nvSpPr>
        <p:spPr bwMode="auto">
          <a:xfrm>
            <a:off x="282547" y="6237160"/>
            <a:ext cx="4384686" cy="40011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0" lvl="1" indent="0">
              <a:buNone/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数据在发现规律，形成知识中的作用</a:t>
            </a:r>
            <a:endParaRPr lang="en-US" altLang="zh-CN" sz="2000" b="1" dirty="0">
              <a:solidFill>
                <a:schemeClr val="tx1"/>
              </a:solidFill>
              <a:ea typeface="黑体" pitchFamily="49" charset="-122"/>
            </a:endParaRPr>
          </a:p>
        </p:txBody>
      </p:sp>
      <p:grpSp>
        <p:nvGrpSpPr>
          <p:cNvPr id="4" name="组合 10"/>
          <p:cNvGrpSpPr/>
          <p:nvPr/>
        </p:nvGrpSpPr>
        <p:grpSpPr>
          <a:xfrm>
            <a:off x="241300" y="941794"/>
            <a:ext cx="2962548" cy="3096344"/>
            <a:chOff x="5189586" y="1196752"/>
            <a:chExt cx="4134314" cy="4752528"/>
          </a:xfrm>
        </p:grpSpPr>
        <p:sp>
          <p:nvSpPr>
            <p:cNvPr id="17" name="圆角矩形 16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18" name="圆角矩形 17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脑认知机理与仿真</a:t>
              </a:r>
            </a:p>
          </p:txBody>
        </p:sp>
        <p:sp>
          <p:nvSpPr>
            <p:cNvPr id="20" name="下箭头 19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1" name="下箭头 20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右箭头 21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25" name="灯片编号占位符 2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827542" y="4643446"/>
            <a:ext cx="3715149" cy="218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3143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930584" y="4714965"/>
            <a:ext cx="1265658" cy="1426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696103" y="4714965"/>
            <a:ext cx="1876425" cy="135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677343" y="4935152"/>
            <a:ext cx="520661" cy="40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2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：新型计算技术与系统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3563888" y="3505060"/>
            <a:ext cx="5400600" cy="12865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5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低功耗自旋类脑计算器件及系统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基于自旋电子的新型存储方法与类脑芯片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>
                <a:solidFill>
                  <a:schemeClr val="tx1"/>
                </a:solidFill>
                <a:ea typeface="黑体" pitchFamily="49" charset="-122"/>
              </a:rPr>
              <a:t>类</a:t>
            </a: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脑计算机的系统软件与编程方法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类脑与传统</a:t>
            </a:r>
            <a:r>
              <a:rPr lang="en-US" altLang="zh-CN" sz="1600" b="1" dirty="0" smtClean="0">
                <a:solidFill>
                  <a:schemeClr val="tx1"/>
                </a:solidFill>
                <a:ea typeface="黑体" pitchFamily="49" charset="-122"/>
              </a:rPr>
              <a:t>IT</a:t>
            </a: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混合结构的计算体系结构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563888" y="908720"/>
            <a:ext cx="3600400" cy="9910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5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人机协作的新型计算模式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>
                <a:solidFill>
                  <a:schemeClr val="tx1"/>
                </a:solidFill>
                <a:ea typeface="黑体" pitchFamily="49" charset="-122"/>
              </a:rPr>
              <a:t>众</a:t>
            </a: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包、群体智慧、人机协作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高效的人机系统及算法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53377" y="4974652"/>
            <a:ext cx="2065145" cy="1084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7"/>
          <p:cNvSpPr txBox="1">
            <a:spLocks noChangeArrowheads="1"/>
          </p:cNvSpPr>
          <p:nvPr/>
        </p:nvSpPr>
        <p:spPr bwMode="auto">
          <a:xfrm>
            <a:off x="351467" y="6058935"/>
            <a:ext cx="21540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/>
              <a:t>自旋</a:t>
            </a:r>
            <a:r>
              <a:rPr kumimoji="0" lang="zh-CN" altLang="en-US" sz="1600" b="1" dirty="0" smtClean="0"/>
              <a:t>非易失存储器</a:t>
            </a:r>
            <a:endParaRPr kumimoji="0" lang="en-US" altLang="zh-CN" sz="1600" b="1" dirty="0" smtClean="0"/>
          </a:p>
          <a:p>
            <a:pPr algn="ctr"/>
            <a:r>
              <a:rPr kumimoji="0" lang="zh-CN" altLang="en-US" sz="1600" b="1" dirty="0" smtClean="0"/>
              <a:t>与神经网络</a:t>
            </a:r>
            <a:r>
              <a:rPr kumimoji="0" lang="zh-CN" altLang="en-US" sz="1600" b="1" dirty="0"/>
              <a:t>电路</a:t>
            </a:r>
          </a:p>
        </p:txBody>
      </p:sp>
      <p:sp>
        <p:nvSpPr>
          <p:cNvPr id="16" name="TextBox 17"/>
          <p:cNvSpPr txBox="1">
            <a:spLocks noChangeArrowheads="1"/>
          </p:cNvSpPr>
          <p:nvPr/>
        </p:nvSpPr>
        <p:spPr bwMode="auto">
          <a:xfrm>
            <a:off x="2849546" y="6051144"/>
            <a:ext cx="1577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 smtClean="0"/>
              <a:t>存算联动的</a:t>
            </a:r>
            <a:endParaRPr kumimoji="0" lang="en-US" altLang="zh-CN" sz="1600" b="1" dirty="0" smtClean="0"/>
          </a:p>
          <a:p>
            <a:pPr algn="ctr"/>
            <a:r>
              <a:rPr kumimoji="0" lang="zh-CN" altLang="en-US" sz="1600" b="1" dirty="0" smtClean="0"/>
              <a:t>自旋逻辑器件</a:t>
            </a:r>
            <a:endParaRPr kumimoji="0" lang="zh-CN" altLang="en-US" sz="1600" b="1" dirty="0"/>
          </a:p>
        </p:txBody>
      </p:sp>
      <p:sp>
        <p:nvSpPr>
          <p:cNvPr id="17" name="右箭头 16"/>
          <p:cNvSpPr/>
          <p:nvPr/>
        </p:nvSpPr>
        <p:spPr bwMode="auto">
          <a:xfrm>
            <a:off x="2505494" y="5392166"/>
            <a:ext cx="344052" cy="298938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4255483" y="5414881"/>
            <a:ext cx="344052" cy="298938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7"/>
          <p:cNvSpPr txBox="1">
            <a:spLocks noChangeArrowheads="1"/>
          </p:cNvSpPr>
          <p:nvPr/>
        </p:nvSpPr>
        <p:spPr bwMode="auto">
          <a:xfrm>
            <a:off x="4589112" y="6051144"/>
            <a:ext cx="1577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 smtClean="0"/>
              <a:t>新型类脑计算系统</a:t>
            </a:r>
            <a:endParaRPr kumimoji="0" lang="zh-CN" altLang="en-US" sz="1600" b="1" dirty="0"/>
          </a:p>
        </p:txBody>
      </p:sp>
      <p:sp>
        <p:nvSpPr>
          <p:cNvPr id="20" name="右箭头 19"/>
          <p:cNvSpPr/>
          <p:nvPr/>
        </p:nvSpPr>
        <p:spPr bwMode="auto">
          <a:xfrm>
            <a:off x="6343715" y="5403072"/>
            <a:ext cx="344052" cy="298938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54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17"/>
          <p:cNvSpPr txBox="1">
            <a:spLocks noChangeArrowheads="1"/>
          </p:cNvSpPr>
          <p:nvPr/>
        </p:nvSpPr>
        <p:spPr bwMode="auto">
          <a:xfrm>
            <a:off x="6677344" y="6039335"/>
            <a:ext cx="15779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kumimoji="0" lang="zh-CN" altLang="en-US" sz="1600" b="1" dirty="0" smtClean="0"/>
              <a:t>混合结构的</a:t>
            </a:r>
            <a:r>
              <a:rPr kumimoji="0" lang="en-US" altLang="zh-CN" sz="1600" b="1" dirty="0" smtClean="0"/>
              <a:t/>
            </a:r>
            <a:br>
              <a:rPr kumimoji="0" lang="en-US" altLang="zh-CN" sz="1600" b="1" dirty="0" smtClean="0"/>
            </a:br>
            <a:r>
              <a:rPr kumimoji="0" lang="zh-CN" altLang="en-US" sz="1600" b="1" dirty="0" smtClean="0"/>
              <a:t>计算体系结构</a:t>
            </a:r>
            <a:endParaRPr kumimoji="0" lang="zh-CN" altLang="en-US" sz="1600" b="1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714357" y="4987701"/>
            <a:ext cx="1465276" cy="1132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540160" y="5018392"/>
            <a:ext cx="520661" cy="402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3"/>
          <p:cNvSpPr txBox="1">
            <a:spLocks noChangeArrowheads="1"/>
          </p:cNvSpPr>
          <p:nvPr/>
        </p:nvSpPr>
        <p:spPr bwMode="auto">
          <a:xfrm>
            <a:off x="3563888" y="2096838"/>
            <a:ext cx="5400600" cy="12865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5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存算联动的大规模分布式实时计算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大规模资源的管理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实时数据的处理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5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深度优化的高效图计算系统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241300" y="893156"/>
            <a:ext cx="2962548" cy="3096344"/>
            <a:chOff x="5189586" y="1196752"/>
            <a:chExt cx="4134314" cy="4752528"/>
          </a:xfrm>
        </p:grpSpPr>
        <p:sp>
          <p:nvSpPr>
            <p:cNvPr id="29" name="圆角矩形 28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30" name="圆角矩形 29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31" name="圆角矩形 30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</a:t>
              </a:r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认知机理</a:t>
              </a:r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与仿真</a:t>
              </a:r>
            </a:p>
          </p:txBody>
        </p:sp>
        <p:sp>
          <p:nvSpPr>
            <p:cNvPr id="32" name="下箭头 31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下箭头 32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" name="右箭头 33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圆角矩形 34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36" name="灯片编号占位符 3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12638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347496" y="2200624"/>
            <a:ext cx="1796504" cy="1321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3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：脑认知原理与仿真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5390232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66BBB19-63E6-41D5-A2FF-139A0E1CCBC3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3563888" y="3212976"/>
            <a:ext cx="5400600" cy="12865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3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数据驱动的脑高层认知功能模拟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多模态信息处理与抽象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学习与推理等思维方式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与大规模知识关联与管理的交叉融合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3563888" y="908720"/>
            <a:ext cx="3600400" cy="9910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3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多尺度的脑解析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建立脑神经大数据分析平台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脑微结构的重建与可视化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3563888" y="2096838"/>
            <a:ext cx="3456384" cy="991041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342900" lvl="1" indent="-342900">
              <a:buBlip>
                <a:blip r:embed="rId3"/>
              </a:buBlip>
              <a:defRPr/>
            </a:pPr>
            <a:r>
              <a:rPr lang="zh-CN" altLang="en-US" sz="2000" b="1" dirty="0" smtClean="0">
                <a:solidFill>
                  <a:schemeClr val="tx1"/>
                </a:solidFill>
                <a:ea typeface="黑体" pitchFamily="49" charset="-122"/>
              </a:rPr>
              <a:t>脑与感觉器官功能仿真</a:t>
            </a:r>
            <a:endParaRPr lang="en-US" altLang="zh-CN" sz="20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视觉系统的抽象模型</a:t>
            </a:r>
            <a:endParaRPr lang="en-US" altLang="zh-CN" sz="16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3"/>
              </a:buBlip>
              <a:defRPr/>
            </a:pPr>
            <a:r>
              <a:rPr lang="zh-CN" altLang="en-US" sz="1600" b="1" dirty="0" smtClean="0">
                <a:solidFill>
                  <a:schemeClr val="tx1"/>
                </a:solidFill>
                <a:ea typeface="黑体" pitchFamily="49" charset="-122"/>
              </a:rPr>
              <a:t>与媒体理解的交叉融合</a:t>
            </a:r>
            <a:endParaRPr lang="en-US" altLang="zh-CN" sz="1600" b="1" dirty="0">
              <a:solidFill>
                <a:schemeClr val="tx1"/>
              </a:solidFill>
              <a:ea typeface="黑体" pitchFamily="49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500958" y="874820"/>
            <a:ext cx="1319043" cy="1339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95536" y="4499482"/>
            <a:ext cx="8104187" cy="2291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16"/>
          <p:cNvGrpSpPr/>
          <p:nvPr/>
        </p:nvGrpSpPr>
        <p:grpSpPr>
          <a:xfrm>
            <a:off x="241300" y="893156"/>
            <a:ext cx="2962548" cy="3096344"/>
            <a:chOff x="5189586" y="1196752"/>
            <a:chExt cx="4134314" cy="4752528"/>
          </a:xfrm>
        </p:grpSpPr>
        <p:sp>
          <p:nvSpPr>
            <p:cNvPr id="18" name="圆角矩形 17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19" name="圆角矩形 18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</a:t>
              </a:r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认知机理</a:t>
              </a:r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与仿真</a:t>
              </a:r>
            </a:p>
          </p:txBody>
        </p:sp>
        <p:sp>
          <p:nvSpPr>
            <p:cNvPr id="21" name="下箭头 20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下箭头 21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右箭头 22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圆角矩形 23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26" name="灯片编号占位符 35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8687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rgbClr val="C00000"/>
                </a:solidFill>
              </a:rPr>
              <a:t>方向</a:t>
            </a:r>
            <a:r>
              <a:rPr lang="en-US" altLang="zh-CN" sz="3600" b="1" dirty="0" smtClean="0">
                <a:solidFill>
                  <a:srgbClr val="C00000"/>
                </a:solidFill>
              </a:rPr>
              <a:t>4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：脑</a:t>
            </a:r>
            <a:r>
              <a:rPr lang="zh-CN" altLang="en-US" sz="3600" b="1" dirty="0">
                <a:solidFill>
                  <a:srgbClr val="C00000"/>
                </a:solidFill>
              </a:rPr>
              <a:t>机系统</a:t>
            </a:r>
            <a:r>
              <a:rPr lang="zh-CN" altLang="en-US" sz="3600" b="1" dirty="0" smtClean="0">
                <a:solidFill>
                  <a:srgbClr val="C00000"/>
                </a:solidFill>
              </a:rPr>
              <a:t>与应用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11" name="TextBox 3"/>
          <p:cNvSpPr txBox="1">
            <a:spLocks noChangeArrowheads="1"/>
          </p:cNvSpPr>
          <p:nvPr/>
        </p:nvSpPr>
        <p:spPr bwMode="auto">
          <a:xfrm>
            <a:off x="3563888" y="1231663"/>
            <a:ext cx="5400600" cy="103412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n"/>
              <a:defRPr sz="32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Wingdings" panose="05000000000000000000" pitchFamily="2" charset="2"/>
              <a:buChar char="Ø"/>
              <a:defRPr sz="28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9pPr>
          </a:lstStyle>
          <a:p>
            <a:pPr marL="742950" lvl="2" indent="-342900">
              <a:buBlip>
                <a:blip r:embed="rId2"/>
              </a:buBlip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ea typeface="黑体" pitchFamily="49" charset="-122"/>
              </a:rPr>
              <a:t>研制机脑系统</a:t>
            </a:r>
            <a:endParaRPr lang="en-US" altLang="zh-CN" sz="18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2"/>
              </a:buBlip>
              <a:defRPr/>
            </a:pPr>
            <a:endParaRPr lang="en-US" altLang="zh-CN" sz="1800" b="1" dirty="0" smtClean="0">
              <a:solidFill>
                <a:schemeClr val="tx1"/>
              </a:solidFill>
              <a:ea typeface="黑体" pitchFamily="49" charset="-122"/>
            </a:endParaRPr>
          </a:p>
          <a:p>
            <a:pPr marL="742950" lvl="2" indent="-342900">
              <a:buBlip>
                <a:blip r:embed="rId2"/>
              </a:buBlip>
              <a:defRPr/>
            </a:pPr>
            <a:r>
              <a:rPr lang="zh-CN" altLang="en-US" sz="1800" b="1" dirty="0" smtClean="0">
                <a:solidFill>
                  <a:schemeClr val="tx1"/>
                </a:solidFill>
                <a:ea typeface="黑体" pitchFamily="49" charset="-122"/>
              </a:rPr>
              <a:t>结合领域应用（社会、工业、交通、医疗）</a:t>
            </a:r>
            <a:endParaRPr lang="en-US" altLang="zh-CN" sz="1800" b="1" dirty="0">
              <a:solidFill>
                <a:schemeClr val="tx1"/>
              </a:solidFill>
              <a:ea typeface="黑体" pitchFamily="49" charset="-122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3791492" y="2350987"/>
            <a:ext cx="4506481" cy="1856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2"/>
          <p:cNvSpPr>
            <a:spLocks noChangeArrowheads="1"/>
          </p:cNvSpPr>
          <p:nvPr/>
        </p:nvSpPr>
        <p:spPr bwMode="auto">
          <a:xfrm>
            <a:off x="619090" y="4967753"/>
            <a:ext cx="2370138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>
                <a:solidFill>
                  <a:srgbClr val="0D0D0D"/>
                </a:solidFill>
                <a:latin typeface="+mj-ea"/>
                <a:ea typeface="+mj-ea"/>
              </a:rPr>
              <a:t>目前的计算构架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重点在系统近似优化与实时处理，机脑样机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1.0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（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2017</a:t>
            </a: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年前）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</p:txBody>
      </p:sp>
      <p:sp>
        <p:nvSpPr>
          <p:cNvPr id="14" name="矩形 2"/>
          <p:cNvSpPr>
            <a:spLocks noChangeArrowheads="1"/>
          </p:cNvSpPr>
          <p:nvPr/>
        </p:nvSpPr>
        <p:spPr bwMode="auto">
          <a:xfrm>
            <a:off x="3192428" y="4951878"/>
            <a:ext cx="24542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>
                <a:solidFill>
                  <a:srgbClr val="0D0D0D"/>
                </a:solidFill>
                <a:latin typeface="+mj-ea"/>
                <a:ea typeface="+mj-ea"/>
              </a:rPr>
              <a:t>存</a:t>
            </a: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算联动的混合计算架构</a:t>
            </a:r>
            <a:endParaRPr kumimoji="0" lang="en-US" altLang="zh-CN" sz="1600" b="1" dirty="0" smtClean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部分任务迁移到类脑器件</a:t>
            </a:r>
            <a:endParaRPr kumimoji="0" lang="en-US" altLang="zh-CN" sz="1600" b="1" dirty="0" smtClean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机脑样机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2.0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（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2020</a:t>
            </a: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年前）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</p:txBody>
      </p:sp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5843698" y="4950291"/>
            <a:ext cx="24542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新型、高效、低功耗的数据智能计算系统</a:t>
            </a:r>
            <a:endParaRPr kumimoji="0" lang="en-US" altLang="zh-CN" sz="1600" b="1" dirty="0" smtClean="0">
              <a:solidFill>
                <a:srgbClr val="0D0D0D"/>
              </a:solidFill>
              <a:latin typeface="+mj-ea"/>
              <a:ea typeface="+mj-ea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600" b="1" dirty="0" smtClean="0">
                <a:solidFill>
                  <a:srgbClr val="0D0D0D"/>
                </a:solidFill>
                <a:latin typeface="+mj-ea"/>
                <a:ea typeface="+mj-ea"/>
              </a:rPr>
              <a:t>（</a:t>
            </a:r>
            <a:r>
              <a:rPr kumimoji="0" lang="en-US" altLang="zh-CN" sz="1600" b="1" dirty="0" smtClean="0">
                <a:solidFill>
                  <a:srgbClr val="0D0D0D"/>
                </a:solidFill>
                <a:latin typeface="+mj-ea"/>
                <a:ea typeface="+mj-ea"/>
              </a:rPr>
              <a:t>2025</a:t>
            </a:r>
            <a:r>
              <a:rPr kumimoji="0" lang="zh-CN" altLang="en-US" sz="1600" b="1" dirty="0">
                <a:solidFill>
                  <a:srgbClr val="0D0D0D"/>
                </a:solidFill>
                <a:latin typeface="+mj-ea"/>
                <a:ea typeface="+mj-ea"/>
              </a:rPr>
              <a:t>年前）</a:t>
            </a:r>
            <a:endParaRPr kumimoji="0" lang="fr-FR" altLang="zh-CN" sz="1600" b="1" dirty="0">
              <a:solidFill>
                <a:srgbClr val="0D0D0D"/>
              </a:solidFill>
              <a:latin typeface="+mj-ea"/>
              <a:ea typeface="+mj-ea"/>
            </a:endParaRPr>
          </a:p>
        </p:txBody>
      </p:sp>
      <p:sp>
        <p:nvSpPr>
          <p:cNvPr id="16" name="文本框 23"/>
          <p:cNvSpPr txBox="1">
            <a:spLocks noChangeArrowheads="1"/>
          </p:cNvSpPr>
          <p:nvPr/>
        </p:nvSpPr>
        <p:spPr bwMode="auto">
          <a:xfrm>
            <a:off x="500028" y="5958403"/>
            <a:ext cx="797560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kumimoji="1" sz="28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 sz="20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umimoji="1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1900" b="1" dirty="0" smtClean="0">
                <a:solidFill>
                  <a:srgbClr val="000090"/>
                </a:solidFill>
                <a:latin typeface="宋体" charset="-122"/>
              </a:rPr>
              <a:t>三个阶段</a:t>
            </a:r>
            <a:endParaRPr kumimoji="0" lang="fr-FR" altLang="zh-CN" sz="1900" b="1" dirty="0">
              <a:solidFill>
                <a:srgbClr val="000090"/>
              </a:solidFill>
              <a:latin typeface="宋体" charset="-122"/>
            </a:endParaRPr>
          </a:p>
        </p:txBody>
      </p:sp>
      <p:sp>
        <p:nvSpPr>
          <p:cNvPr id="17" name="右箭头 16"/>
          <p:cNvSpPr/>
          <p:nvPr/>
        </p:nvSpPr>
        <p:spPr bwMode="auto">
          <a:xfrm>
            <a:off x="2983288" y="5282737"/>
            <a:ext cx="203200" cy="415499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162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5640498" y="5266276"/>
            <a:ext cx="203200" cy="415499"/>
          </a:xfrm>
          <a:prstGeom prst="rightArrow">
            <a:avLst/>
          </a:prstGeom>
          <a:gradFill>
            <a:gsLst>
              <a:gs pos="0">
                <a:srgbClr val="E6DCAC"/>
              </a:gs>
              <a:gs pos="12000">
                <a:srgbClr val="E6D78A"/>
              </a:gs>
              <a:gs pos="30000">
                <a:srgbClr val="C7AC4C"/>
              </a:gs>
              <a:gs pos="45000">
                <a:srgbClr val="E6D78A"/>
              </a:gs>
              <a:gs pos="77000">
                <a:srgbClr val="C7AC4C"/>
              </a:gs>
              <a:gs pos="100000">
                <a:srgbClr val="E6DCAC"/>
              </a:gs>
            </a:gsLst>
            <a:lin ang="16200000" scaled="0"/>
          </a:gradFill>
          <a:ln>
            <a:headEnd type="none" w="med" len="med"/>
            <a:tailEnd type="none" w="med" len="med"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zh-CN" altLang="en-US" sz="2200" dirty="0" smtClean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4" name="组合 18"/>
          <p:cNvGrpSpPr/>
          <p:nvPr/>
        </p:nvGrpSpPr>
        <p:grpSpPr>
          <a:xfrm>
            <a:off x="241300" y="1142984"/>
            <a:ext cx="2962548" cy="3096344"/>
            <a:chOff x="5189586" y="1196752"/>
            <a:chExt cx="4134314" cy="4752528"/>
          </a:xfrm>
        </p:grpSpPr>
        <p:sp>
          <p:nvSpPr>
            <p:cNvPr id="20" name="圆角矩形 19"/>
            <p:cNvSpPr/>
            <p:nvPr/>
          </p:nvSpPr>
          <p:spPr bwMode="auto">
            <a:xfrm>
              <a:off x="5189586" y="1196752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1</a:t>
              </a: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数据科学与计算智能</a:t>
              </a: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5189586" y="30689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2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新型计算技术与系统</a:t>
              </a:r>
            </a:p>
          </p:txBody>
        </p:sp>
        <p:sp>
          <p:nvSpPr>
            <p:cNvPr id="22" name="圆角矩形 21"/>
            <p:cNvSpPr/>
            <p:nvPr/>
          </p:nvSpPr>
          <p:spPr bwMode="auto">
            <a:xfrm>
              <a:off x="5189586" y="4869160"/>
              <a:ext cx="2550766" cy="108012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r>
                <a:rPr lang="en-US" altLang="zh-CN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3</a:t>
              </a:r>
            </a:p>
            <a:p>
              <a:pPr algn="ctr"/>
              <a:r>
                <a:rPr lang="zh-CN" altLang="en-US" sz="1400" dirty="0" smtClean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脑认知机理与仿真</a:t>
              </a:r>
            </a:p>
          </p:txBody>
        </p:sp>
        <p:sp>
          <p:nvSpPr>
            <p:cNvPr id="23" name="下箭头 22"/>
            <p:cNvSpPr/>
            <p:nvPr/>
          </p:nvSpPr>
          <p:spPr bwMode="auto">
            <a:xfrm>
              <a:off x="6017678" y="2420888"/>
              <a:ext cx="570546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4" name="下箭头 23"/>
            <p:cNvSpPr/>
            <p:nvPr/>
          </p:nvSpPr>
          <p:spPr bwMode="auto">
            <a:xfrm rot="10800000">
              <a:off x="6084168" y="4161957"/>
              <a:ext cx="576064" cy="576064"/>
            </a:xfrm>
            <a:prstGeom prst="down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右箭头 24"/>
            <p:cNvSpPr/>
            <p:nvPr/>
          </p:nvSpPr>
          <p:spPr bwMode="auto">
            <a:xfrm>
              <a:off x="7857498" y="3320988"/>
              <a:ext cx="662490" cy="662751"/>
            </a:xfrm>
            <a:prstGeom prst="rightArrow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endParaRPr lang="zh-CN" altLang="en-US" sz="1400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6" name="圆角矩形 25"/>
            <p:cNvSpPr/>
            <p:nvPr/>
          </p:nvSpPr>
          <p:spPr bwMode="auto">
            <a:xfrm>
              <a:off x="8531812" y="1196752"/>
              <a:ext cx="792088" cy="4752528"/>
            </a:xfrm>
            <a:prstGeom prst="roundRect">
              <a:avLst/>
            </a:prstGeom>
            <a:gradFill>
              <a:gsLst>
                <a:gs pos="100000">
                  <a:srgbClr val="FF0000"/>
                </a:gs>
                <a:gs pos="100000">
                  <a:schemeClr val="accent3">
                    <a:tint val="50000"/>
                    <a:shade val="100000"/>
                    <a:satMod val="350000"/>
                  </a:schemeClr>
                </a:gs>
              </a:gsLst>
            </a:gradFill>
            <a:ln>
              <a:headEnd type="none" w="med" len="med"/>
              <a:tailEnd type="none" w="med" len="med"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方向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en-US" altLang="zh-CN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4</a:t>
              </a:r>
            </a:p>
            <a:p>
              <a:pPr algn="ctr"/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数据工程与</a:t>
              </a:r>
              <a:endParaRPr lang="en-US" altLang="zh-CN" sz="14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endParaRPr>
            </a:p>
            <a:p>
              <a:pPr algn="ctr"/>
              <a:r>
                <a:rPr lang="zh-CN" altLang="en-US" sz="14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+mn-ea"/>
                </a:rPr>
                <a:t>脑机系统</a:t>
              </a:r>
            </a:p>
          </p:txBody>
        </p:sp>
      </p:grpSp>
      <p:sp>
        <p:nvSpPr>
          <p:cNvPr id="28" name="灯片编号占位符 2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6268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sym typeface="黑体" panose="02010609060101010101" pitchFamily="49" charset="-122"/>
              </a:rPr>
              <a:t>大数据的政策与引导：国家大力支持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2639793"/>
            <a:ext cx="8501122" cy="1714512"/>
          </a:xfrm>
        </p:spPr>
        <p:txBody>
          <a:bodyPr/>
          <a:lstStyle/>
          <a:p>
            <a:r>
              <a:rPr lang="zh-CN" altLang="en-US" sz="2000" dirty="0" smtClean="0"/>
              <a:t>美国</a:t>
            </a:r>
            <a:r>
              <a:rPr lang="en-US" altLang="zh-CN" sz="2000" dirty="0" smtClean="0"/>
              <a:t>2016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5</a:t>
            </a:r>
            <a:r>
              <a:rPr lang="zh-CN" altLang="en-US" sz="2000" dirty="0" smtClean="0"/>
              <a:t>月发布</a:t>
            </a:r>
            <a:r>
              <a:rPr lang="en-US" altLang="zh-CN" sz="2000" dirty="0" smtClean="0"/>
              <a:t>《</a:t>
            </a:r>
            <a:r>
              <a:rPr lang="zh-CN" altLang="en-US" sz="2000" dirty="0" smtClean="0"/>
              <a:t>联邦大数据研究与开发战略计划</a:t>
            </a:r>
            <a:r>
              <a:rPr lang="en-US" altLang="zh-CN" sz="2000" dirty="0" smtClean="0"/>
              <a:t>》</a:t>
            </a:r>
          </a:p>
          <a:p>
            <a:r>
              <a:rPr lang="zh-CN" altLang="en-US" sz="2000" dirty="0" smtClean="0"/>
              <a:t>其目标是对联邦机构的大数据相关项目和投资进行指导</a:t>
            </a:r>
            <a:r>
              <a:rPr lang="en-US" altLang="zh-CN" sz="2000" dirty="0" smtClean="0"/>
              <a:t>,</a:t>
            </a:r>
            <a:r>
              <a:rPr lang="zh-CN" altLang="en-US" sz="2000" dirty="0" smtClean="0"/>
              <a:t>主要围绕代表大数据研发关键领域的七个战略进行，包括促进人类对科学、医学和安全所有分支的认识</a:t>
            </a:r>
            <a:r>
              <a:rPr lang="en-US" altLang="zh-CN" sz="2000" dirty="0" smtClean="0"/>
              <a:t>;</a:t>
            </a:r>
            <a:r>
              <a:rPr lang="zh-CN" altLang="en-US" sz="2000" dirty="0" smtClean="0"/>
              <a:t>确保美国在研发领域继续发挥领导作用；通过研发来提高美国和世界解决紧迫社会和环境问题的能力。</a:t>
            </a:r>
            <a:endParaRPr lang="en-US" altLang="zh-CN" sz="2000" dirty="0" smtClean="0"/>
          </a:p>
          <a:p>
            <a:endParaRPr lang="en-US" altLang="zh-CN" sz="2000" dirty="0" smtClean="0">
              <a:ea typeface="黑体" pitchFamily="49" charset="-122"/>
            </a:endParaRPr>
          </a:p>
          <a:p>
            <a:endParaRPr lang="zh-CN" altLang="en-US" sz="2000" dirty="0" smtClean="0">
              <a:ea typeface="黑体" pitchFamily="49" charset="-122"/>
            </a:endParaRPr>
          </a:p>
          <a:p>
            <a:pPr lvl="1"/>
            <a:endParaRPr lang="en-US" altLang="zh-CN" sz="1100" dirty="0" smtClean="0">
              <a:ea typeface="黑体" pitchFamily="49" charset="-122"/>
            </a:endParaRPr>
          </a:p>
        </p:txBody>
      </p:sp>
      <p:sp>
        <p:nvSpPr>
          <p:cNvPr id="4" name="灯片编号占位符 4"/>
          <p:cNvSpPr txBox="1">
            <a:spLocks noGrp="1"/>
          </p:cNvSpPr>
          <p:nvPr/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AC832763-D968-4816-90F5-FC73E40A3BE8}" type="slidenum">
              <a:rPr lang="zh-CN" altLang="en-US" sz="1200" b="1">
                <a:solidFill>
                  <a:srgbClr val="898989"/>
                </a:solidFill>
                <a:latin typeface="Calibri" pitchFamily="34" charset="0"/>
              </a:rPr>
              <a:pPr algn="r"/>
              <a:t>9</a:t>
            </a:fld>
            <a:endParaRPr lang="en-US" altLang="zh-CN" sz="1200" b="1" dirty="0">
              <a:solidFill>
                <a:srgbClr val="898989"/>
              </a:solidFill>
              <a:latin typeface="Calibri" pitchFamily="34" charset="0"/>
            </a:endParaRPr>
          </a:p>
        </p:txBody>
      </p:sp>
      <p:pic>
        <p:nvPicPr>
          <p:cNvPr id="96258" name="Picture 2" descr="战略计划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000656"/>
            <a:ext cx="5267325" cy="1785930"/>
          </a:xfrm>
          <a:prstGeom prst="rect">
            <a:avLst/>
          </a:prstGeom>
          <a:noFill/>
        </p:spPr>
      </p:pic>
      <p:pic>
        <p:nvPicPr>
          <p:cNvPr id="96260" name="Picture 4" descr="大数据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4929198"/>
            <a:ext cx="3571900" cy="1857388"/>
          </a:xfrm>
          <a:prstGeom prst="rect">
            <a:avLst/>
          </a:prstGeom>
          <a:noFill/>
        </p:spPr>
      </p:pic>
      <p:sp>
        <p:nvSpPr>
          <p:cNvPr id="7" name="矩形 6"/>
          <p:cNvSpPr/>
          <p:nvPr/>
        </p:nvSpPr>
        <p:spPr>
          <a:xfrm>
            <a:off x="142844" y="4282867"/>
            <a:ext cx="9001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FF0000"/>
                </a:solidFill>
              </a:rPr>
              <a:t>“数据是一项有价值的国家资本，应对公众开放，而不是把其禁锢在政府体制。”　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——</a:t>
            </a:r>
            <a:r>
              <a:rPr lang="zh-CN" altLang="en-US" b="1" dirty="0" smtClean="0">
                <a:solidFill>
                  <a:srgbClr val="FF0000"/>
                </a:solidFill>
              </a:rPr>
              <a:t>美国联邦政府</a:t>
            </a:r>
          </a:p>
        </p:txBody>
      </p:sp>
      <p:sp>
        <p:nvSpPr>
          <p:cNvPr id="8" name="矩形 7"/>
          <p:cNvSpPr/>
          <p:nvPr/>
        </p:nvSpPr>
        <p:spPr>
          <a:xfrm>
            <a:off x="142844" y="6621685"/>
            <a:ext cx="53578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smtClean="0"/>
              <a:t>http://www.thebigdata.cn/YeJieDongTai/30500.html</a:t>
            </a:r>
            <a:endParaRPr lang="zh-CN" altLang="en-US" sz="1400" dirty="0"/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85720" y="857232"/>
            <a:ext cx="8501122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2012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29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日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，美国总统科技政策办公室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OSTP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Office of Science and Technology Policy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）宣布了每年投资两亿美元的“大数据研究计划”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（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Big Data R&amp;D Initiative</a:t>
            </a:r>
            <a:r>
              <a:rPr kumimoji="0" lang="zh-CN" altLang="en-US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）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同天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，我国科技部发布的“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‘十二五’国家科技计划信息技术领域</a:t>
            </a:r>
            <a:r>
              <a: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2013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年度备选项目</a:t>
            </a:r>
            <a:r>
              <a:rPr kumimoji="0" lang="zh-CN" altLang="zh-CN" sz="2000" b="0" i="0" u="none" strike="noStrike" kern="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征集指南”把“大数据研究”列在首位</a:t>
            </a:r>
            <a:endParaRPr kumimoji="0" lang="en-US" altLang="zh-CN" sz="2000" b="0" i="0" u="none" strike="noStrike" kern="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42181</TotalTime>
  <Words>3961</Words>
  <Application>Microsoft Macintosh PowerPoint</Application>
  <PresentationFormat>全屏显示(4:3)</PresentationFormat>
  <Paragraphs>658</Paragraphs>
  <Slides>45</Slides>
  <Notes>9</Notes>
  <HiddenSlides>1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6" baseType="lpstr">
      <vt:lpstr>默认设计模板</vt:lpstr>
      <vt:lpstr>幻灯片 1</vt:lpstr>
      <vt:lpstr>国家重点基础研究发展计划</vt:lpstr>
      <vt:lpstr>北京市大数据科学与脑机智能创新中心</vt:lpstr>
      <vt:lpstr>研究方向与机构设置</vt:lpstr>
      <vt:lpstr>方向1： 数据科学与计算智能</vt:lpstr>
      <vt:lpstr>方向2：新型计算技术与系统</vt:lpstr>
      <vt:lpstr>方向3：脑认知原理与仿真</vt:lpstr>
      <vt:lpstr>方向4：脑机系统与应用</vt:lpstr>
      <vt:lpstr>大数据的政策与引导：国家大力支持</vt:lpstr>
      <vt:lpstr>幻灯片 10</vt:lpstr>
      <vt:lpstr>幻灯片 11</vt:lpstr>
      <vt:lpstr>幻灯片 12</vt:lpstr>
      <vt:lpstr>幻灯片 13</vt:lpstr>
      <vt:lpstr>回答“可计算”问题(1)</vt:lpstr>
      <vt:lpstr>回答“可计算”问题(2)</vt:lpstr>
      <vt:lpstr>回答“可计算”问题(3)</vt:lpstr>
      <vt:lpstr>幻灯片 17</vt:lpstr>
      <vt:lpstr>查询近似技术</vt:lpstr>
      <vt:lpstr>如一，强模拟图查询</vt:lpstr>
      <vt:lpstr>子图同构图查询</vt:lpstr>
      <vt:lpstr>Terrorist Collaboration Network</vt:lpstr>
      <vt:lpstr>如一，强模拟图查询</vt:lpstr>
      <vt:lpstr>如二，时态稠密图查询</vt:lpstr>
      <vt:lpstr>如二，时态稠密图查询</vt:lpstr>
      <vt:lpstr>如二，时态稠密图查询</vt:lpstr>
      <vt:lpstr>幻灯片 26</vt:lpstr>
      <vt:lpstr>数据近似技术</vt:lpstr>
      <vt:lpstr>如一、最短路径/距离</vt:lpstr>
      <vt:lpstr>如二，网络链接预测</vt:lpstr>
      <vt:lpstr>如二，网络链接预测</vt:lpstr>
      <vt:lpstr>其它相关技术</vt:lpstr>
      <vt:lpstr>幻灯片 32</vt:lpstr>
      <vt:lpstr>Approximation Algorithms </vt:lpstr>
      <vt:lpstr>Approximate Query Processing</vt:lpstr>
      <vt:lpstr>Approximate Computing </vt:lpstr>
      <vt:lpstr>幻灯片 36</vt:lpstr>
      <vt:lpstr>幻灯片 37</vt:lpstr>
      <vt:lpstr>如一：面向公共事件的示范应用</vt:lpstr>
      <vt:lpstr>幻灯片 39</vt:lpstr>
      <vt:lpstr>幻灯片 40</vt:lpstr>
      <vt:lpstr>幻灯片 41</vt:lpstr>
      <vt:lpstr>如四：人类行为预测</vt:lpstr>
      <vt:lpstr>如四：基于微博数据的群体行为预测</vt:lpstr>
      <vt:lpstr>Acknowledgements</vt:lpstr>
      <vt:lpstr>幻灯片 45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</cp:lastModifiedBy>
  <cp:revision>4299</cp:revision>
  <dcterms:created xsi:type="dcterms:W3CDTF">2010-07-14T15:56:11Z</dcterms:created>
  <dcterms:modified xsi:type="dcterms:W3CDTF">2018-07-11T00:59:59Z</dcterms:modified>
</cp:coreProperties>
</file>